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61" r:id="rId6"/>
    <p:sldId id="262" r:id="rId7"/>
    <p:sldId id="289" r:id="rId8"/>
    <p:sldId id="263" r:id="rId9"/>
    <p:sldId id="264"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3" r:id="rId29"/>
    <p:sldId id="284" r:id="rId30"/>
    <p:sldId id="285" r:id="rId31"/>
    <p:sldId id="286" r:id="rId32"/>
    <p:sldId id="287" r:id="rId33"/>
    <p:sldId id="288" r:id="rId34"/>
    <p:sldId id="290" r:id="rId35"/>
    <p:sldId id="317" r:id="rId36"/>
    <p:sldId id="318" r:id="rId37"/>
    <p:sldId id="31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customXml" Target="../customXml/item3.xml"/><Relationship Id="rId43" Type="http://schemas.openxmlformats.org/officeDocument/2006/relationships/customXml" Target="../customXml/item2.xml"/><Relationship Id="rId42" Type="http://schemas.openxmlformats.org/officeDocument/2006/relationships/customXml" Target="../customXml/item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Machine learning</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4043680" cy="2698327"/>
            <a:chOff x="0" y="0"/>
            <a:chExt cx="4043680" cy="2698327"/>
          </a:xfrm>
        </p:grpSpPr>
        <p:sp>
          <p:nvSpPr>
            <p:cNvPr id="5" name="Rectangle: Single Corner Rounded 4"/>
            <p:cNvSpPr/>
            <p:nvPr/>
          </p:nvSpPr>
          <p:spPr>
            <a:xfrm rot="16200000">
              <a:off x="672676" y="-672676"/>
              <a:ext cx="2698327" cy="4043680"/>
            </a:xfrm>
            <a:prstGeom prst="round1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Single Corner Rounded 4"/>
            <p:cNvSpPr txBox="1"/>
            <p:nvPr/>
          </p:nvSpPr>
          <p:spPr>
            <a:xfrm rot="21600000">
              <a:off x="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Supervised</a:t>
              </a:r>
              <a:endParaRPr lang="en-IN" sz="3600" kern="1200" dirty="0">
                <a:latin typeface="Comic Sans MS" panose="030F0702030302020204" pitchFamily="66" charset="0"/>
              </a:endParaRPr>
            </a:p>
          </p:txBody>
        </p:sp>
      </p:grpSp>
      <p:sp>
        <p:nvSpPr>
          <p:cNvPr id="8" name="TextBox 7"/>
          <p:cNvSpPr txBox="1"/>
          <p:nvPr/>
        </p:nvSpPr>
        <p:spPr>
          <a:xfrm>
            <a:off x="4320540" y="254844"/>
            <a:ext cx="7556500" cy="4247317"/>
          </a:xfrm>
          <a:prstGeom prst="rect">
            <a:avLst/>
          </a:prstGeom>
          <a:noFill/>
        </p:spPr>
        <p:txBody>
          <a:bodyPr wrap="square">
            <a:spAutoFit/>
          </a:bodyPr>
          <a:lstStyle/>
          <a:p>
            <a:pPr marL="457200" indent="-457200" algn="l">
              <a:buFont typeface="Arial" panose="020B0604020202020204" pitchFamily="34" charset="0"/>
              <a:buChar char="•"/>
            </a:pPr>
            <a:r>
              <a:rPr lang="en-US" sz="1800" b="0" i="0" dirty="0">
                <a:effectLst/>
                <a:latin typeface="Comic Sans MS" panose="030F0702030302020204" pitchFamily="66" charset="0"/>
              </a:rPr>
              <a:t>In Supervised learning, you train the machine using data which is well </a:t>
            </a:r>
            <a:r>
              <a:rPr lang="en-US" sz="1800" b="1" i="0" dirty="0">
                <a:effectLst/>
                <a:latin typeface="Comic Sans MS" panose="030F0702030302020204" pitchFamily="66" charset="0"/>
              </a:rPr>
              <a:t>"labeled</a:t>
            </a:r>
            <a:r>
              <a:rPr lang="en-US" sz="1800" b="0" i="0" dirty="0">
                <a:effectLst/>
                <a:latin typeface="Comic Sans MS" panose="030F0702030302020204" pitchFamily="66" charset="0"/>
              </a:rPr>
              <a:t>."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means data is already tagged with the correct answer. </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It can be compared to learning which takes place in the presence of a supervisor or a teacher.</a:t>
            </a:r>
            <a:endParaRPr lang="en-US" sz="1800" b="0" i="0" dirty="0">
              <a:effectLst/>
              <a:latin typeface="Comic Sans MS" panose="030F0702030302020204" pitchFamily="66" charset="0"/>
            </a:endParaRPr>
          </a:p>
          <a:p>
            <a:pPr marL="457200" indent="-457200" algn="l">
              <a:buFont typeface="Arial" panose="020B0604020202020204" pitchFamily="34" charset="0"/>
              <a:buChar char="•"/>
            </a:pPr>
            <a:endParaRPr lang="en-US" sz="1800" b="0" i="0" dirty="0">
              <a:effectLst/>
              <a:latin typeface="Comic Sans MS" panose="030F0702030302020204" pitchFamily="66" charset="0"/>
            </a:endParaRPr>
          </a:p>
          <a:p>
            <a:pPr marL="457200" indent="-457200" algn="l">
              <a:buFont typeface="Arial" panose="020B0604020202020204" pitchFamily="34" charset="0"/>
              <a:buChar char="•"/>
            </a:pPr>
            <a:r>
              <a:rPr lang="en-US" sz="1800" b="0" i="0" dirty="0">
                <a:effectLst/>
                <a:latin typeface="Comic Sans MS" panose="030F0702030302020204" pitchFamily="66" charset="0"/>
              </a:rPr>
              <a:t>A supervised learning algorithm learns from labeled training data, helps you to predict outcomes for unforeseen data.</a:t>
            </a:r>
            <a:endParaRPr lang="en-US" sz="1800" b="0" i="0" dirty="0">
              <a:effectLst/>
              <a:latin typeface="Comic Sans MS" panose="030F0702030302020204" pitchFamily="66" charset="0"/>
            </a:endParaRPr>
          </a:p>
          <a:p>
            <a:pPr marL="285750" indent="-285750">
              <a:buFont typeface="Arial" panose="020B0604020202020204" pitchFamily="34" charset="0"/>
              <a:buChar char="•"/>
            </a:pPr>
            <a:endParaRPr lang="en-IN" sz="1800" dirty="0">
              <a:latin typeface="Comic Sans MS" panose="030F0702030302020204" pitchFamily="66" charset="0"/>
            </a:endParaRPr>
          </a:p>
          <a:p>
            <a:pPr marL="285750" indent="-285750">
              <a:buFont typeface="Arial" panose="020B0604020202020204" pitchFamily="34" charset="0"/>
              <a:buChar char="•"/>
            </a:pPr>
            <a:r>
              <a:rPr lang="en-US" sz="1800" dirty="0">
                <a:latin typeface="Comic Sans MS" panose="030F0702030302020204" pitchFamily="66" charset="0"/>
              </a:rPr>
              <a:t>One </a:t>
            </a:r>
            <a:r>
              <a:rPr lang="en-US" sz="1800" b="0" i="0" dirty="0">
                <a:effectLst/>
                <a:latin typeface="Comic Sans MS" panose="030F0702030302020204" pitchFamily="66" charset="0"/>
              </a:rPr>
              <a:t>disadvantage of this learning method is that the dataset has to be hand-labeled either by a Machine Learning Engineer or a Data Scientist. This is a very </a:t>
            </a:r>
            <a:r>
              <a:rPr lang="en-US" sz="1800" b="0" i="1" dirty="0">
                <a:effectLst/>
                <a:latin typeface="Comic Sans MS" panose="030F0702030302020204" pitchFamily="66" charset="0"/>
              </a:rPr>
              <a:t>costly process</a:t>
            </a:r>
            <a:r>
              <a:rPr lang="en-US" sz="1800" b="0" i="0" dirty="0">
                <a:effectLst/>
                <a:latin typeface="Comic Sans MS" panose="030F0702030302020204" pitchFamily="66" charset="0"/>
              </a:rPr>
              <a:t>, especially when dealing with large volumes of data. </a:t>
            </a:r>
            <a:endParaRPr lang="en-IN" sz="1800" dirty="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0"/>
            <a:chExt cx="4043680" cy="2698327"/>
          </a:xfrm>
        </p:grpSpPr>
        <p:sp>
          <p:nvSpPr>
            <p:cNvPr id="3" name="Rectangle: Single Corner Rounded 2"/>
            <p:cNvSpPr/>
            <p:nvPr/>
          </p:nvSpPr>
          <p:spPr>
            <a:xfrm>
              <a:off x="4043680" y="0"/>
              <a:ext cx="4043680" cy="2698327"/>
            </a:xfrm>
            <a:prstGeom prst="round1Rect">
              <a:avLst/>
            </a:prstGeom>
          </p:spPr>
          <p:style>
            <a:lnRef idx="0">
              <a:schemeClr val="lt1">
                <a:hueOff val="0"/>
                <a:satOff val="0"/>
                <a:lumOff val="0"/>
                <a:alphaOff val="0"/>
              </a:schemeClr>
            </a:lnRef>
            <a:fillRef idx="3">
              <a:schemeClr val="accent2">
                <a:hueOff val="-485121"/>
                <a:satOff val="-27972"/>
                <a:lumOff val="2876"/>
                <a:alphaOff val="0"/>
              </a:schemeClr>
            </a:fillRef>
            <a:effectRef idx="3">
              <a:schemeClr val="accent2">
                <a:hueOff val="-485121"/>
                <a:satOff val="-27972"/>
                <a:lumOff val="2876"/>
                <a:alphaOff val="0"/>
              </a:schemeClr>
            </a:effectRef>
            <a:fontRef idx="minor">
              <a:schemeClr val="lt1"/>
            </a:fontRef>
          </p:style>
        </p:sp>
        <p:sp>
          <p:nvSpPr>
            <p:cNvPr id="4" name="Rectangle: Single Corner Rounded 4"/>
            <p:cNvSpPr txBox="1"/>
            <p:nvPr/>
          </p:nvSpPr>
          <p:spPr>
            <a:xfrm>
              <a:off x="4043680" y="0"/>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Unsupervised</a:t>
              </a:r>
              <a:endParaRPr lang="en-IN" sz="3600" kern="1200" dirty="0">
                <a:latin typeface="Comic Sans MS" panose="030F0702030302020204" pitchFamily="66" charset="0"/>
              </a:endParaRPr>
            </a:p>
          </p:txBody>
        </p:sp>
      </p:grpSp>
      <p:sp>
        <p:nvSpPr>
          <p:cNvPr id="6" name="TextBox 5"/>
          <p:cNvSpPr txBox="1"/>
          <p:nvPr/>
        </p:nvSpPr>
        <p:spPr>
          <a:xfrm>
            <a:off x="4533900" y="58843"/>
            <a:ext cx="7465060" cy="3693319"/>
          </a:xfrm>
          <a:prstGeom prst="rect">
            <a:avLst/>
          </a:prstGeom>
          <a:noFill/>
        </p:spPr>
        <p:txBody>
          <a:bodyPr wrap="square">
            <a:spAutoFit/>
          </a:bodyPr>
          <a:lstStyle/>
          <a:p>
            <a:pPr marL="342900" indent="-342900">
              <a:buFont typeface="Arial" panose="020B0604020202020204" pitchFamily="34" charset="0"/>
              <a:buChar char="•"/>
            </a:pPr>
            <a:r>
              <a:rPr lang="en-US" sz="1800" i="0" dirty="0">
                <a:effectLst/>
                <a:latin typeface="Comic Sans MS" panose="030F0702030302020204" pitchFamily="66" charset="0"/>
              </a:rPr>
              <a:t>Unsupervised Learning is a machine learning technique in which the users do not need to supervise the model.</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Instead, it allows the model to work on its own to discover patterns and information that was previously undetected. </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i="0" dirty="0">
              <a:effectLst/>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It mainly deals with the unlabeled data.</a:t>
            </a:r>
            <a:endParaRPr lang="en-US" sz="180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problems are grouped into clustering and association problems.</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pPr marL="342900" indent="-342900">
              <a:buFont typeface="Arial" panose="020B0604020202020204" pitchFamily="34" charset="0"/>
              <a:buChar char="•"/>
            </a:pPr>
            <a:r>
              <a:rPr lang="en-US" sz="1800" i="0" dirty="0">
                <a:effectLst/>
                <a:latin typeface="Comic Sans MS" panose="030F0702030302020204" pitchFamily="66" charset="0"/>
              </a:rPr>
              <a:t>The most basic disadvantage of any Unsupervised Learning is that it’s application spectrum is limited.</a:t>
            </a:r>
            <a:endParaRPr lang="en-IN" sz="1800" dirty="0">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0" y="2698327"/>
            <a:chExt cx="4043680" cy="2698327"/>
          </a:xfrm>
        </p:grpSpPr>
        <p:sp>
          <p:nvSpPr>
            <p:cNvPr id="3" name="Rectangle: Single Corner Rounded 2"/>
            <p:cNvSpPr/>
            <p:nvPr/>
          </p:nvSpPr>
          <p:spPr>
            <a:xfrm rot="10800000">
              <a:off x="0" y="2698327"/>
              <a:ext cx="4043680" cy="2698327"/>
            </a:xfrm>
            <a:prstGeom prst="round1Rect">
              <a:avLst/>
            </a:prstGeom>
          </p:spPr>
          <p:style>
            <a:lnRef idx="0">
              <a:schemeClr val="lt1">
                <a:hueOff val="0"/>
                <a:satOff val="0"/>
                <a:lumOff val="0"/>
                <a:alphaOff val="0"/>
              </a:schemeClr>
            </a:lnRef>
            <a:fillRef idx="3">
              <a:schemeClr val="accent2">
                <a:hueOff val="-970242"/>
                <a:satOff val="-55948"/>
                <a:lumOff val="5752"/>
                <a:alphaOff val="0"/>
              </a:schemeClr>
            </a:fillRef>
            <a:effectRef idx="3">
              <a:schemeClr val="accent2">
                <a:hueOff val="-970242"/>
                <a:satOff val="-55948"/>
                <a:lumOff val="5752"/>
                <a:alphaOff val="0"/>
              </a:schemeClr>
            </a:effectRef>
            <a:fontRef idx="minor">
              <a:schemeClr val="lt1"/>
            </a:fontRef>
          </p:style>
        </p:sp>
        <p:sp>
          <p:nvSpPr>
            <p:cNvPr id="4" name="Rectangle: Single Corner Rounded 4"/>
            <p:cNvSpPr txBox="1"/>
            <p:nvPr/>
          </p:nvSpPr>
          <p:spPr>
            <a:xfrm rot="21600000">
              <a:off x="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Semi-supervised</a:t>
              </a:r>
              <a:endParaRPr lang="en-IN" sz="3600" kern="1200" dirty="0">
                <a:latin typeface="Comic Sans MS" panose="030F0702030302020204" pitchFamily="66" charset="0"/>
              </a:endParaRPr>
            </a:p>
          </p:txBody>
        </p:sp>
      </p:grpSp>
      <p:sp>
        <p:nvSpPr>
          <p:cNvPr id="6" name="TextBox 5"/>
          <p:cNvSpPr txBox="1"/>
          <p:nvPr/>
        </p:nvSpPr>
        <p:spPr>
          <a:xfrm>
            <a:off x="4523740" y="97640"/>
            <a:ext cx="7668260" cy="3693319"/>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is the type of machine learning that uses a combination of a small amount of labeled data and a large amount of unlabeled data to train models.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dirty="0">
              <a:latin typeface="Comic Sans MS" panose="030F0702030302020204" pitchFamily="66" charset="0"/>
            </a:endParaRPr>
          </a:p>
          <a:p>
            <a:r>
              <a:rPr lang="en-US" sz="1800" b="0" i="0" dirty="0">
                <a:effectLst/>
                <a:latin typeface="Comic Sans MS" panose="030F0702030302020204" pitchFamily="66" charset="0"/>
              </a:rPr>
              <a:t>Intuitively, one may imagine the three types of learning algorithms as :</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Supervised learning where a student is under the supervision of a teacher at both home and school.</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Unsupervised learning where a student has to figure out a concept himself.</a:t>
            </a:r>
            <a:endParaRPr lang="en-US" sz="1800" b="0" i="0" dirty="0">
              <a:effectLst/>
              <a:latin typeface="Comic Sans MS" panose="030F0702030302020204" pitchFamily="66" charset="0"/>
            </a:endParaRPr>
          </a:p>
          <a:p>
            <a:pPr marL="342900" indent="-342900">
              <a:buFont typeface="Arial" panose="020B0604020202020204" pitchFamily="34" charset="0"/>
              <a:buChar char="•"/>
            </a:pPr>
            <a:r>
              <a:rPr lang="en-US" sz="1800" b="0" i="0" dirty="0">
                <a:effectLst/>
                <a:latin typeface="Comic Sans MS" panose="030F0702030302020204" pitchFamily="66" charset="0"/>
              </a:rPr>
              <a:t>Semi-Supervised learning where a teacher teaches a few concepts in class and gives questions as homework which are based on similar concepts.</a:t>
            </a:r>
            <a:endParaRPr lang="en-IN" sz="1800" dirty="0">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4043680" cy="2698327"/>
            <a:chOff x="4043680" y="2698326"/>
            <a:chExt cx="4043680" cy="2698327"/>
          </a:xfrm>
        </p:grpSpPr>
        <p:sp>
          <p:nvSpPr>
            <p:cNvPr id="3" name="Rectangle: Single Corner Rounded 2"/>
            <p:cNvSpPr/>
            <p:nvPr/>
          </p:nvSpPr>
          <p:spPr>
            <a:xfrm rot="5400000">
              <a:off x="4716356" y="2025650"/>
              <a:ext cx="2698327" cy="4043680"/>
            </a:xfrm>
            <a:prstGeom prst="round1Rect">
              <a:avLst/>
            </a:prstGeom>
          </p:spPr>
          <p:style>
            <a:lnRef idx="0">
              <a:schemeClr val="lt1">
                <a:hueOff val="0"/>
                <a:satOff val="0"/>
                <a:lumOff val="0"/>
                <a:alphaOff val="0"/>
              </a:schemeClr>
            </a:lnRef>
            <a:fillRef idx="3">
              <a:schemeClr val="accent2">
                <a:hueOff val="-1455363"/>
                <a:satOff val="-83924"/>
                <a:lumOff val="8628"/>
                <a:alphaOff val="0"/>
              </a:schemeClr>
            </a:fillRef>
            <a:effectRef idx="3">
              <a:schemeClr val="accent2">
                <a:hueOff val="-1455363"/>
                <a:satOff val="-83924"/>
                <a:lumOff val="8628"/>
                <a:alphaOff val="0"/>
              </a:schemeClr>
            </a:effectRef>
            <a:fontRef idx="minor">
              <a:schemeClr val="lt1"/>
            </a:fontRef>
          </p:style>
        </p:sp>
        <p:sp>
          <p:nvSpPr>
            <p:cNvPr id="4" name="Rectangle: Single Corner Rounded 4"/>
            <p:cNvSpPr txBox="1"/>
            <p:nvPr/>
          </p:nvSpPr>
          <p:spPr>
            <a:xfrm>
              <a:off x="4043680" y="3372908"/>
              <a:ext cx="4043680" cy="20237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6032" tIns="256032" rIns="256032" bIns="256032"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600200">
                <a:lnSpc>
                  <a:spcPct val="90000"/>
                </a:lnSpc>
                <a:spcBef>
                  <a:spcPct val="0"/>
                </a:spcBef>
                <a:spcAft>
                  <a:spcPct val="35000"/>
                </a:spcAft>
                <a:buNone/>
              </a:pPr>
              <a:r>
                <a:rPr lang="en-IN" sz="3600" kern="1200" dirty="0">
                  <a:latin typeface="Comic Sans MS" panose="030F0702030302020204" pitchFamily="66" charset="0"/>
                </a:rPr>
                <a:t>Reinforcement</a:t>
              </a:r>
              <a:endParaRPr lang="en-IN" sz="3600" kern="1200" dirty="0">
                <a:latin typeface="Comic Sans MS" panose="030F0702030302020204" pitchFamily="66" charset="0"/>
              </a:endParaRPr>
            </a:p>
          </p:txBody>
        </p:sp>
      </p:grpSp>
      <p:sp>
        <p:nvSpPr>
          <p:cNvPr id="6" name="TextBox 5"/>
          <p:cNvSpPr txBox="1"/>
          <p:nvPr/>
        </p:nvSpPr>
        <p:spPr>
          <a:xfrm>
            <a:off x="4808220" y="181045"/>
            <a:ext cx="6121400" cy="5632311"/>
          </a:xfrm>
          <a:prstGeom prst="rect">
            <a:avLst/>
          </a:prstGeom>
          <a:noFill/>
        </p:spPr>
        <p:txBody>
          <a:bodyPr wrap="square">
            <a:spAutoFit/>
          </a:bodyPr>
          <a:lstStyle/>
          <a:p>
            <a:pPr marL="342900" indent="-342900">
              <a:buFont typeface="Arial" panose="020B0604020202020204" pitchFamily="34" charset="0"/>
              <a:buChar char="•"/>
            </a:pPr>
            <a:r>
              <a:rPr lang="en-US" sz="1800" b="0" i="0" dirty="0">
                <a:effectLst/>
                <a:latin typeface="Comic Sans MS" panose="030F0702030302020204" pitchFamily="66" charset="0"/>
              </a:rPr>
              <a:t>Reinforcement learning is the training of machine learning models to make a sequence of decisions. </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In this approach, machine learning models are trained to make a series of decisions based on the rewards and feedback they receive for their actions.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to achieve a goal in complex and uncertain situations and is rewarded each time it achieves it during the learning period.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b="0" i="0" dirty="0">
              <a:effectLst/>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Reinforcement learning is different from supervised learning in the sense that there is no answer available, so the reinforcement agent decides the steps to perform a task. </a:t>
            </a:r>
            <a:endParaRPr lang="en-US" sz="1800" b="0" i="0" dirty="0">
              <a:effectLst/>
              <a:latin typeface="Comic Sans MS" panose="030F0702030302020204" pitchFamily="66" charset="0"/>
            </a:endParaRPr>
          </a:p>
          <a:p>
            <a:pPr marL="342900" indent="-342900" algn="l">
              <a:buFont typeface="Arial" panose="020B0604020202020204" pitchFamily="34" charset="0"/>
              <a:buChar char="•"/>
            </a:pPr>
            <a:endParaRPr lang="en-US" sz="1800" dirty="0">
              <a:latin typeface="Comic Sans MS" panose="030F0702030302020204" pitchFamily="66" charset="0"/>
            </a:endParaRPr>
          </a:p>
          <a:p>
            <a:pPr marL="342900" indent="-342900" algn="l">
              <a:buFont typeface="Arial" panose="020B0604020202020204" pitchFamily="34" charset="0"/>
              <a:buChar char="•"/>
            </a:pPr>
            <a:r>
              <a:rPr lang="en-US" sz="1800" b="0" i="0" dirty="0">
                <a:effectLst/>
                <a:latin typeface="Comic Sans MS" panose="030F0702030302020204" pitchFamily="66" charset="0"/>
              </a:rPr>
              <a:t>The machine learns from its own experiences when there is no training data set present.</a:t>
            </a:r>
            <a:endParaRPr lang="en-US" sz="1800" b="0" i="0" dirty="0">
              <a:effectLst/>
              <a:latin typeface="Comic Sans MS" panose="030F0702030302020204" pitchFamily="66" charset="0"/>
            </a:endParaRPr>
          </a:p>
          <a:p>
            <a:pPr marL="342900" indent="-3429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0963" y="96520"/>
          <a:ext cx="8808231" cy="5984500"/>
        </p:xfrm>
        <a:graphic>
          <a:graphicData uri="http://schemas.openxmlformats.org/drawingml/2006/table">
            <a:tbl>
              <a:tblPr>
                <a:tableStyleId>{5940675A-B579-460E-94D1-54222C63F5DA}</a:tableStyleId>
              </a:tblPr>
              <a:tblGrid>
                <a:gridCol w="2936077"/>
                <a:gridCol w="2936077"/>
                <a:gridCol w="2936077"/>
              </a:tblGrid>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Based On</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solidFill>
                            <a:schemeClr val="bg1">
                              <a:lumMod val="95000"/>
                            </a:schemeClr>
                          </a:solidFill>
                          <a:effectLst/>
                          <a:latin typeface="Comic Sans MS" panose="030F0702030302020204" pitchFamily="66" charset="0"/>
                        </a:rPr>
                        <a:t>Unsupervised machine learning </a:t>
                      </a:r>
                      <a:endParaRPr lang="en-IN" sz="2800" b="0" dirty="0">
                        <a:solidFill>
                          <a:schemeClr val="bg1">
                            <a:lumMod val="95000"/>
                          </a:schemeClr>
                        </a:solidFill>
                        <a:effectLst/>
                        <a:latin typeface="Comic Sans MS" panose="030F0702030302020204" pitchFamily="66" charset="0"/>
                      </a:endParaRPr>
                    </a:p>
                  </a:txBody>
                  <a:tcPr marL="43601" marR="43601" marT="43601" marB="43601">
                    <a:solidFill>
                      <a:schemeClr val="bg2">
                        <a:lumMod val="50000"/>
                      </a:schemeClr>
                    </a:solidFill>
                  </a:tcPr>
                </a:tc>
              </a:tr>
              <a:tr h="1264417">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Input Data</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trained using labeled data.</a:t>
                      </a:r>
                      <a:endParaRPr lang="en-US" sz="2800" b="0" dirty="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Algorithms are used against data which is not labelled</a:t>
                      </a:r>
                      <a:endParaRPr lang="en-US" sz="2800" b="0" dirty="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a:effectLst/>
                          <a:latin typeface="Comic Sans MS" panose="030F0702030302020204" pitchFamily="66" charset="0"/>
                        </a:rPr>
                        <a:t>Computational Complexity</a:t>
                      </a:r>
                      <a:endParaRPr lang="en-IN" sz="2800" b="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Supervised learning is a simpler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Unsupervised learning is computationally complex</a:t>
                      </a:r>
                      <a:endParaRPr lang="en-US" sz="2800" b="0">
                        <a:effectLst/>
                        <a:latin typeface="Comic Sans MS" panose="030F0702030302020204" pitchFamily="66" charset="0"/>
                      </a:endParaRPr>
                    </a:p>
                  </a:txBody>
                  <a:tcPr marL="43601" marR="43601" marT="43601" marB="43601">
                    <a:solidFill>
                      <a:srgbClr val="B09151"/>
                    </a:solidFill>
                  </a:tcPr>
                </a:tc>
              </a:tr>
              <a:tr h="102897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IN" sz="2800" b="0" dirty="0">
                          <a:effectLst/>
                          <a:latin typeface="Comic Sans MS" panose="030F0702030302020204" pitchFamily="66" charset="0"/>
                        </a:rPr>
                        <a:t>Accuracy</a:t>
                      </a:r>
                      <a:endParaRPr lang="en-IN" sz="2800" b="0" dirty="0">
                        <a:effectLst/>
                        <a:latin typeface="Comic Sans MS" panose="030F0702030302020204" pitchFamily="66" charset="0"/>
                      </a:endParaRPr>
                    </a:p>
                  </a:txBody>
                  <a:tcPr marL="43601" marR="43601" marT="43601" marB="43601">
                    <a:solidFill>
                      <a:schemeClr val="bg2">
                        <a:lumMod val="9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a:effectLst/>
                          <a:latin typeface="Comic Sans MS" panose="030F0702030302020204" pitchFamily="66" charset="0"/>
                        </a:rPr>
                        <a:t>Highly accurate and trustworthy method.</a:t>
                      </a:r>
                      <a:endParaRPr lang="en-US" sz="2800" b="0">
                        <a:effectLst/>
                        <a:latin typeface="Comic Sans MS" panose="030F0702030302020204" pitchFamily="66" charset="0"/>
                      </a:endParaRPr>
                    </a:p>
                  </a:txBody>
                  <a:tcPr marL="43601" marR="43601" marT="43601" marB="43601">
                    <a:solidFill>
                      <a:srgbClr val="B0915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t"/>
                      <a:r>
                        <a:rPr lang="en-US" sz="2800" b="0" dirty="0">
                          <a:effectLst/>
                          <a:latin typeface="Comic Sans MS" panose="030F0702030302020204" pitchFamily="66" charset="0"/>
                        </a:rPr>
                        <a:t>Less accurate and trustworthy method.</a:t>
                      </a:r>
                      <a:endParaRPr lang="en-US" sz="2800" b="0" dirty="0">
                        <a:effectLst/>
                        <a:latin typeface="Comic Sans MS" panose="030F0702030302020204" pitchFamily="66" charset="0"/>
                      </a:endParaRPr>
                    </a:p>
                  </a:txBody>
                  <a:tcPr marL="43601" marR="43601" marT="43601" marB="43601">
                    <a:solidFill>
                      <a:srgbClr val="B0915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20" y="889843"/>
            <a:ext cx="8849360" cy="5078313"/>
          </a:xfrm>
          <a:prstGeom prst="rect">
            <a:avLst/>
          </a:prstGeom>
          <a:solidFill>
            <a:schemeClr val="bg2">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IN" sz="3600" b="0" i="0" u="none" strike="noStrike" baseline="0" dirty="0">
              <a:solidFill>
                <a:srgbClr val="000000"/>
              </a:solidFill>
              <a:latin typeface="Comic Sans MS" panose="030F0702030302020204" pitchFamily="66" charset="0"/>
            </a:endParaRPr>
          </a:p>
          <a:p>
            <a:r>
              <a:rPr lang="en-US" sz="3600" b="0" i="0" u="none" strike="noStrike" baseline="0" dirty="0">
                <a:latin typeface="Comic Sans MS" panose="030F0702030302020204" pitchFamily="66" charset="0"/>
              </a:rPr>
              <a:t>The </a:t>
            </a:r>
            <a:r>
              <a:rPr lang="en-US" sz="3600" b="0" i="0" u="none" strike="noStrike" baseline="0" dirty="0">
                <a:solidFill>
                  <a:schemeClr val="accent2">
                    <a:lumMod val="50000"/>
                  </a:schemeClr>
                </a:solidFill>
                <a:latin typeface="Comic Sans MS" panose="030F0702030302020204" pitchFamily="66" charset="0"/>
              </a:rPr>
              <a:t>goal   of machine learning </a:t>
            </a:r>
            <a:r>
              <a:rPr lang="en-US" sz="3600" b="0" i="0" u="none" strike="noStrike" baseline="0" dirty="0">
                <a:latin typeface="Comic Sans MS" panose="030F0702030302020204" pitchFamily="66" charset="0"/>
              </a:rPr>
              <a:t>is to </a:t>
            </a:r>
            <a:r>
              <a:rPr lang="en-US" sz="3600" b="0" i="0" strike="noStrike" baseline="0" dirty="0">
                <a:solidFill>
                  <a:schemeClr val="tx2">
                    <a:lumMod val="75000"/>
                  </a:schemeClr>
                </a:solidFill>
                <a:latin typeface="Comic Sans MS" panose="030F0702030302020204" pitchFamily="66" charset="0"/>
              </a:rPr>
              <a:t>develop methods that can automatically detect patterns in data</a:t>
            </a:r>
            <a:r>
              <a:rPr lang="en-US" sz="3600" b="0" i="0" strike="noStrike" baseline="0" dirty="0">
                <a:latin typeface="Comic Sans MS" panose="030F0702030302020204" pitchFamily="66" charset="0"/>
              </a:rPr>
              <a:t>, and </a:t>
            </a:r>
            <a:r>
              <a:rPr lang="en-US" sz="3600" b="0" i="0" strike="noStrike" baseline="0" dirty="0">
                <a:solidFill>
                  <a:schemeClr val="accent3">
                    <a:lumMod val="50000"/>
                  </a:schemeClr>
                </a:solidFill>
                <a:latin typeface="Comic Sans MS" panose="030F0702030302020204" pitchFamily="66" charset="0"/>
              </a:rPr>
              <a:t>then to use the uncovered patterns to predict future data</a:t>
            </a:r>
            <a:r>
              <a:rPr lang="en-US" sz="3600" b="0" i="0" strike="noStrike" baseline="0" dirty="0">
                <a:solidFill>
                  <a:schemeClr val="tx2">
                    <a:lumMod val="75000"/>
                  </a:schemeClr>
                </a:solidFill>
                <a:latin typeface="Comic Sans MS" panose="030F0702030302020204" pitchFamily="66" charset="0"/>
              </a:rPr>
              <a:t> </a:t>
            </a:r>
            <a:r>
              <a:rPr lang="en-US" sz="3600" b="0" i="0" u="none" strike="noStrike" baseline="0" dirty="0">
                <a:latin typeface="Comic Sans MS" panose="030F0702030302020204" pitchFamily="66" charset="0"/>
              </a:rPr>
              <a:t>or other outcomes of interest. </a:t>
            </a:r>
            <a:endParaRPr lang="en-US" sz="3600" b="0" i="0" u="none" strike="noStrike" baseline="0" dirty="0">
              <a:latin typeface="Comic Sans MS" panose="030F0702030302020204" pitchFamily="66" charset="0"/>
            </a:endParaRPr>
          </a:p>
          <a:p>
            <a:endParaRPr lang="en-US" sz="3600" b="0" i="0" u="none" strike="noStrike" baseline="0" dirty="0">
              <a:latin typeface="Comic Sans MS" panose="030F0702030302020204" pitchFamily="66" charset="0"/>
            </a:endParaRPr>
          </a:p>
          <a:p>
            <a:pPr algn="r"/>
            <a:r>
              <a:rPr lang="en-IN" sz="3600" b="0" i="0" u="none" strike="noStrike" baseline="0" dirty="0">
                <a:latin typeface="Comic Sans MS" panose="030F0702030302020204" pitchFamily="66" charset="0"/>
              </a:rPr>
              <a:t>-- Kevin P. Murphy </a:t>
            </a:r>
            <a:endParaRPr lang="en-IN" sz="3600" dirty="0">
              <a:latin typeface="Comic Sans MS" panose="030F0702030302020204"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20160" y="1264920"/>
            <a:ext cx="4551680" cy="4328160"/>
          </a:xfrm>
          <a:prstGeom prst="ellipse">
            <a:avLst/>
          </a:prstGeom>
          <a:solidFill>
            <a:schemeClr val="tx2">
              <a:lumMod val="20000"/>
              <a:lumOff val="80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200" dirty="0">
                <a:solidFill>
                  <a:srgbClr val="333F50"/>
                </a:solidFill>
                <a:latin typeface="Comic Sans MS" panose="030F0702030302020204" pitchFamily="66" charset="0"/>
              </a:rPr>
              <a:t>ML key terms that you must know!</a:t>
            </a:r>
            <a:endParaRPr lang="en-IN" sz="3200" dirty="0">
              <a:solidFill>
                <a:srgbClr val="333F50"/>
              </a:solidFill>
              <a:latin typeface="Comic Sans MS" panose="030F0702030302020204"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73"/>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Features</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998720" y="364203"/>
            <a:ext cx="6096000" cy="4524315"/>
          </a:xfrm>
          <a:prstGeom prst="rect">
            <a:avLst/>
          </a:prstGeom>
          <a:noFill/>
        </p:spPr>
        <p:txBody>
          <a:bodyPr wrap="square">
            <a:spAutoFit/>
          </a:bodyPr>
          <a:lstStyle/>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Features are the fields used as input.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one column of the data in your input set.</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For instance, if you're trying to predict the type of pet someone will choose, your input features might include age, home region, family income, etc.</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Feature means property of your training data.</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b="0" i="0" dirty="0">
                <a:solidFill>
                  <a:srgbClr val="242729"/>
                </a:solidFill>
                <a:effectLst/>
                <a:latin typeface="Comic Sans MS" panose="030F0702030302020204" pitchFamily="66" charset="0"/>
              </a:rPr>
              <a:t>A feature is the input you have fed to the model or system.</a:t>
            </a:r>
            <a:endParaRPr lang="en-US" sz="1800" b="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The value of x variable in simple linear regression are the features.</a:t>
            </a:r>
            <a:endParaRPr lang="en-IN" sz="1800" dirty="0">
              <a:latin typeface="Comic Sans MS" panose="030F0702030302020204"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361793"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Label</a:t>
            </a:r>
            <a:endParaRPr lang="en-IN" sz="6000" dirty="0">
              <a:solidFill>
                <a:srgbClr val="FBE5D6"/>
              </a:solidFill>
              <a:latin typeface="Comic Sans MS" panose="030F0702030302020204" pitchFamily="66" charset="0"/>
            </a:endParaRPr>
          </a:p>
          <a:p>
            <a:pPr algn="ctr"/>
            <a:endParaRPr lang="en-IN" sz="6000" dirty="0">
              <a:latin typeface="Comic Sans MS" panose="030F0702030302020204" pitchFamily="66" charset="0"/>
            </a:endParaRPr>
          </a:p>
        </p:txBody>
      </p:sp>
      <p:sp>
        <p:nvSpPr>
          <p:cNvPr id="4" name="TextBox 3"/>
          <p:cNvSpPr txBox="1"/>
          <p:nvPr/>
        </p:nvSpPr>
        <p:spPr>
          <a:xfrm>
            <a:off x="4643120" y="167719"/>
            <a:ext cx="6096000" cy="3416320"/>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The output you get from your model after training is called a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02124"/>
                </a:solidFill>
                <a:effectLst/>
                <a:latin typeface="Comic Sans MS" panose="030F0702030302020204" pitchFamily="66" charset="0"/>
              </a:rPr>
              <a:t>A label is the thing we're predicting</a:t>
            </a:r>
            <a:r>
              <a:rPr lang="en-US" sz="1800" i="0" dirty="0">
                <a:solidFill>
                  <a:srgbClr val="242729"/>
                </a:solidFill>
                <a:effectLst/>
                <a:latin typeface="Comic Sans MS" panose="030F0702030302020204" pitchFamily="66" charset="0"/>
              </a:rPr>
              <a:t>.</a:t>
            </a:r>
            <a:endParaRPr lang="en-US" sz="1800" i="0" dirty="0">
              <a:solidFill>
                <a:srgbClr val="242729"/>
              </a:solidFill>
              <a:effectLst/>
              <a:latin typeface="Comic Sans MS" panose="030F0702030302020204" pitchFamily="66" charset="0"/>
            </a:endParaRPr>
          </a:p>
          <a:p>
            <a:pPr>
              <a:buSzPct val="113000"/>
            </a:pP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r>
              <a:rPr lang="en-US" sz="1800" i="0" dirty="0">
                <a:solidFill>
                  <a:srgbClr val="242729"/>
                </a:solidFill>
                <a:effectLst/>
                <a:latin typeface="Comic Sans MS" panose="030F0702030302020204" pitchFamily="66" charset="0"/>
              </a:rPr>
              <a:t>For example the value of y variable in simple linear regression model is the label.</a:t>
            </a:r>
            <a:endParaRPr lang="en-US" sz="1800" i="0" dirty="0">
              <a:solidFill>
                <a:srgbClr val="242729"/>
              </a:solidFill>
              <a:effectLst/>
              <a:latin typeface="Comic Sans MS" panose="030F0702030302020204" pitchFamily="66" charset="0"/>
            </a:endParaRPr>
          </a:p>
          <a:p>
            <a:pPr marL="342900" indent="-342900">
              <a:buSzPct val="113000"/>
              <a:buFont typeface="Arial" panose="020B0604020202020204" pitchFamily="34" charset="0"/>
              <a:buChar char="•"/>
            </a:pPr>
            <a:endParaRPr lang="en-US" sz="1800" dirty="0">
              <a:solidFill>
                <a:srgbClr val="242729"/>
              </a:solidFill>
              <a:latin typeface="Comic Sans MS" panose="030F0702030302020204" pitchFamily="66" charset="0"/>
            </a:endParaRPr>
          </a:p>
          <a:p>
            <a:pPr marL="342900" indent="-342900">
              <a:buSzPct val="113000"/>
              <a:buFont typeface="Arial" panose="020B0604020202020204" pitchFamily="34" charset="0"/>
              <a:buChar char="•"/>
            </a:pPr>
            <a:r>
              <a:rPr lang="en-US" sz="1800" dirty="0">
                <a:solidFill>
                  <a:srgbClr val="242729"/>
                </a:solidFill>
                <a:latin typeface="Comic Sans MS" panose="030F0702030302020204" pitchFamily="66" charset="0"/>
              </a:rPr>
              <a:t>Suppose you give your model data like a person’s age, height, hair length and then your model predicts whether the person is male or female. Then male or female is called the label.</a:t>
            </a:r>
            <a:endParaRPr lang="en-IN" sz="18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6721" y="2651159"/>
            <a:ext cx="6702399" cy="3701768"/>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Arrow Connector 2"/>
          <p:cNvCxnSpPr/>
          <p:nvPr/>
        </p:nvCxnSpPr>
        <p:spPr>
          <a:xfrm>
            <a:off x="2115211" y="1922585"/>
            <a:ext cx="2736355" cy="6279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15211" y="1922585"/>
            <a:ext cx="3963656" cy="7153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40611" y="1922585"/>
            <a:ext cx="5448833" cy="66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9001760" y="1922585"/>
            <a:ext cx="1170331" cy="90189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23"/>
          <p:cNvSpPr txBox="1"/>
          <p:nvPr/>
        </p:nvSpPr>
        <p:spPr>
          <a:xfrm>
            <a:off x="798041" y="1291330"/>
            <a:ext cx="21853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Features</a:t>
            </a:r>
            <a:endParaRPr lang="en-IN" sz="4000" dirty="0">
              <a:latin typeface="Comic Sans MS" panose="030F0702030302020204" pitchFamily="66" charset="0"/>
            </a:endParaRPr>
          </a:p>
        </p:txBody>
      </p:sp>
      <p:sp>
        <p:nvSpPr>
          <p:cNvPr id="8" name="TextBox 24"/>
          <p:cNvSpPr txBox="1"/>
          <p:nvPr/>
        </p:nvSpPr>
        <p:spPr>
          <a:xfrm>
            <a:off x="9444167" y="1291330"/>
            <a:ext cx="19497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dirty="0">
                <a:latin typeface="Comic Sans MS" panose="030F0702030302020204" pitchFamily="66" charset="0"/>
              </a:rPr>
              <a:t>Label</a:t>
            </a:r>
            <a:endParaRPr lang="en-IN" sz="4000" dirty="0">
              <a:latin typeface="Comic Sans MS" panose="030F0702030302020204" pitchFamily="66" charset="0"/>
            </a:endParaRPr>
          </a:p>
        </p:txBody>
      </p:sp>
      <p:sp>
        <p:nvSpPr>
          <p:cNvPr id="9" name="TextBox 26"/>
          <p:cNvSpPr txBox="1"/>
          <p:nvPr/>
        </p:nvSpPr>
        <p:spPr>
          <a:xfrm>
            <a:off x="282550" y="269029"/>
            <a:ext cx="1092994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latin typeface="Comic Sans MS" panose="030F0702030302020204" pitchFamily="66" charset="0"/>
              </a:rPr>
              <a:t>Tabular data to predict whether car is stolen or not?</a:t>
            </a:r>
            <a:endParaRPr lang="en-IN" sz="3600" dirty="0">
              <a:latin typeface="Comic Sans MS" panose="030F0702030302020204"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00" y="0"/>
            <a:ext cx="3728719" cy="3554373"/>
          </a:xfrm>
          <a:prstGeom prst="flowChartDocument">
            <a:avLst/>
          </a:prstGeom>
          <a:solidFill>
            <a:srgbClr val="333F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6000" dirty="0">
              <a:latin typeface="Comic Sans MS" panose="030F0702030302020204" pitchFamily="66" charset="0"/>
            </a:endParaRPr>
          </a:p>
          <a:p>
            <a:pPr algn="ctr"/>
            <a:r>
              <a:rPr lang="en-IN" sz="6000" dirty="0">
                <a:solidFill>
                  <a:srgbClr val="FBE5D6"/>
                </a:solidFill>
                <a:latin typeface="Comic Sans MS" panose="030F0702030302020204" pitchFamily="66" charset="0"/>
              </a:rPr>
              <a:t>Model</a:t>
            </a:r>
            <a:endParaRPr lang="en-IN" sz="6000" dirty="0">
              <a:solidFill>
                <a:srgbClr val="FBE5D6"/>
              </a:solidFill>
              <a:latin typeface="Comic Sans MS" panose="030F0702030302020204" pitchFamily="66" charset="0"/>
            </a:endParaRPr>
          </a:p>
          <a:p>
            <a:pPr algn="ctr"/>
            <a:endParaRPr lang="en-IN" sz="6000" dirty="0">
              <a:solidFill>
                <a:srgbClr val="FBE5D6"/>
              </a:solidFill>
              <a:latin typeface="Comic Sans MS" panose="030F0702030302020204" pitchFamily="66" charset="0"/>
            </a:endParaRPr>
          </a:p>
        </p:txBody>
      </p:sp>
      <p:sp>
        <p:nvSpPr>
          <p:cNvPr id="4" name="TextBox 3"/>
          <p:cNvSpPr txBox="1"/>
          <p:nvPr/>
        </p:nvSpPr>
        <p:spPr>
          <a:xfrm>
            <a:off x="4063430" y="162947"/>
            <a:ext cx="6236412" cy="5078313"/>
          </a:xfrm>
          <a:prstGeom prst="rect">
            <a:avLst/>
          </a:prstGeom>
          <a:noFill/>
        </p:spPr>
        <p:txBody>
          <a:bodyPr wrap="square">
            <a:spAutoFit/>
          </a:bodyPr>
          <a:lstStyle/>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is the relationship between features and the label.</a:t>
            </a:r>
            <a:endParaRPr lang="en-US"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An ML model is a mathematical model that generates predictions by finding patterns in your data.</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ML Models generate predictions using the patterns extracted from the input data.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A model represents what was learned by a machine learning algorithm. </a:t>
            </a:r>
            <a:endParaRPr lang="en-IN" sz="1800" i="0" dirty="0">
              <a:effectLst/>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a:p>
            <a:pPr marL="342900" indent="-342900">
              <a:buSzPct val="113000"/>
              <a:buFont typeface="Arial" panose="020B0604020202020204" pitchFamily="34" charset="0"/>
              <a:buChar char="•"/>
            </a:pPr>
            <a:r>
              <a:rPr lang="en-US" sz="1800" i="0" dirty="0">
                <a:effectLst/>
                <a:latin typeface="Comic Sans MS" panose="030F0702030302020204" pitchFamily="66" charset="0"/>
              </a:rPr>
              <a:t>The model is the “thing” that is saved after running a machine learning algorithm on training data and represents the rules, numbers, and any other algorithm-specific data structures required to make predictions.</a:t>
            </a:r>
            <a:endParaRPr lang="en-IN" sz="1800" dirty="0">
              <a:latin typeface="Comic Sans MS" panose="030F0702030302020204" pitchFamily="66" charset="0"/>
            </a:endParaRPr>
          </a:p>
          <a:p>
            <a:pPr marL="342900" indent="-342900">
              <a:buSzPct val="113000"/>
              <a:buFont typeface="Arial" panose="020B0604020202020204" pitchFamily="34" charset="0"/>
              <a:buChar char="•"/>
            </a:pPr>
            <a:endParaRPr lang="en-IN" sz="1800" dirty="0">
              <a:latin typeface="Comic Sans MS" panose="030F0702030302020204"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Shape 6"/>
          <p:cNvSpPr/>
          <p:nvPr/>
        </p:nvSpPr>
        <p:spPr>
          <a:xfrm rot="5400000">
            <a:off x="1373760" y="460667"/>
            <a:ext cx="1855970" cy="304297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TextBox 4"/>
          <p:cNvSpPr txBox="1"/>
          <p:nvPr/>
        </p:nvSpPr>
        <p:spPr>
          <a:xfrm>
            <a:off x="1262911" y="163671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1. Data collection</a:t>
            </a:r>
            <a:endParaRPr lang="en-IN" sz="3600" dirty="0">
              <a:latin typeface="Comic Sans MS" panose="030F0702030302020204" pitchFamily="66" charset="0"/>
            </a:endParaRPr>
          </a:p>
        </p:txBody>
      </p:sp>
      <p:sp>
        <p:nvSpPr>
          <p:cNvPr id="9" name="TextBox 5"/>
          <p:cNvSpPr txBox="1"/>
          <p:nvPr/>
        </p:nvSpPr>
        <p:spPr>
          <a:xfrm>
            <a:off x="5070549" y="1503686"/>
            <a:ext cx="585854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02124"/>
                </a:solidFill>
                <a:effectLst/>
                <a:latin typeface="Comic Sans MS" panose="030F0702030302020204" pitchFamily="66" charset="0"/>
              </a:rPr>
              <a:t>Data collection is the process of gathering and measuring information from countless different sources.</a:t>
            </a:r>
            <a:endParaRPr lang="en-US" sz="2400" i="0" dirty="0">
              <a:solidFill>
                <a:srgbClr val="202124"/>
              </a:solidFill>
              <a:effectLst/>
              <a:latin typeface="Comic Sans MS" panose="030F0702030302020204" pitchFamily="66" charset="0"/>
            </a:endParaRPr>
          </a:p>
          <a:p>
            <a:pPr algn="just"/>
            <a:endParaRPr lang="en-US" sz="2400" i="0" dirty="0">
              <a:solidFill>
                <a:srgbClr val="202124"/>
              </a:solidFill>
              <a:effectLst/>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This is a critical first step that involves gathering data from various sources such as databases, files, and external repositories. </a:t>
            </a:r>
            <a:endParaRPr lang="en-US" sz="2400" i="0" dirty="0">
              <a:solidFill>
                <a:srgbClr val="222222"/>
              </a:solidFill>
              <a:effectLst/>
              <a:latin typeface="Comic Sans MS" panose="030F0702030302020204" pitchFamily="66" charset="0"/>
            </a:endParaRPr>
          </a:p>
          <a:p>
            <a:pPr algn="just"/>
            <a:endParaRPr lang="en-US" sz="2400" dirty="0">
              <a:solidFill>
                <a:srgbClr val="222222"/>
              </a:solidFill>
              <a:latin typeface="Comic Sans MS" panose="030F0702030302020204" pitchFamily="66" charset="0"/>
            </a:endParaRPr>
          </a:p>
          <a:p>
            <a:pPr algn="just"/>
            <a:r>
              <a:rPr lang="en-US" sz="2400" i="0" dirty="0">
                <a:solidFill>
                  <a:srgbClr val="222222"/>
                </a:solidFill>
                <a:effectLst/>
                <a:latin typeface="Comic Sans MS" panose="030F0702030302020204" pitchFamily="66" charset="0"/>
              </a:rPr>
              <a:t>Before starting the data collection process, it’s important to articulate the problem you want to solve </a:t>
            </a:r>
            <a:r>
              <a:rPr lang="en-US" sz="2400" b="0" i="0" dirty="0">
                <a:solidFill>
                  <a:srgbClr val="222222"/>
                </a:solidFill>
                <a:effectLst/>
                <a:latin typeface="Comic Sans MS" panose="030F0702030302020204" pitchFamily="66" charset="0"/>
              </a:rPr>
              <a:t>with an ML model. </a:t>
            </a:r>
            <a:endParaRPr lang="en-IN" sz="2400" dirty="0">
              <a:latin typeface="Comic Sans MS" panose="030F0702030302020204"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011814" y="217317"/>
            <a:ext cx="1855970" cy="3042971"/>
          </a:xfrm>
          <a:prstGeom prst="corner">
            <a:avLst>
              <a:gd name="adj1" fmla="val 16120"/>
              <a:gd name="adj2" fmla="val 16110"/>
            </a:avLst>
          </a:prstGeom>
          <a:solidFill>
            <a:srgbClr val="B0915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900965" y="1393362"/>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2. Data Preparation</a:t>
            </a:r>
            <a:endParaRPr lang="en-IN" sz="3600" dirty="0">
              <a:latin typeface="Comic Sans MS" panose="030F0702030302020204" pitchFamily="66" charset="0"/>
            </a:endParaRPr>
          </a:p>
        </p:txBody>
      </p:sp>
      <p:sp>
        <p:nvSpPr>
          <p:cNvPr id="4" name="TextBox 2"/>
          <p:cNvSpPr txBox="1"/>
          <p:nvPr/>
        </p:nvSpPr>
        <p:spPr>
          <a:xfrm>
            <a:off x="3943937" y="466320"/>
            <a:ext cx="734709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1" dirty="0">
                <a:effectLst/>
                <a:latin typeface="Comic Sans MS" panose="030F0702030302020204" pitchFamily="66" charset="0"/>
              </a:rPr>
              <a:t>Data </a:t>
            </a:r>
            <a:r>
              <a:rPr lang="en-US" sz="2400" i="0" dirty="0">
                <a:effectLst/>
                <a:latin typeface="Comic Sans MS" panose="030F0702030302020204" pitchFamily="66" charset="0"/>
              </a:rPr>
              <a:t>preparation/</a:t>
            </a:r>
            <a:r>
              <a:rPr lang="en-US" sz="2400" i="1" dirty="0">
                <a:effectLst/>
                <a:latin typeface="Comic Sans MS" panose="030F0702030302020204" pitchFamily="66" charset="0"/>
              </a:rPr>
              <a:t>pre-processing techniques generally refer to the addition, deletion, or transformation of training set data.</a:t>
            </a:r>
            <a:endParaRPr lang="en-US" sz="2400" i="1" dirty="0">
              <a:effectLst/>
              <a:latin typeface="Comic Sans MS" panose="030F0702030302020204" pitchFamily="66" charset="0"/>
            </a:endParaRPr>
          </a:p>
          <a:p>
            <a:pPr algn="just"/>
            <a:endParaRPr lang="en-US" sz="2400" i="1" dirty="0">
              <a:latin typeface="Comic Sans MS" panose="030F0702030302020204" pitchFamily="66" charset="0"/>
            </a:endParaRPr>
          </a:p>
          <a:p>
            <a:pPr algn="just"/>
            <a:r>
              <a:rPr lang="en-US" sz="2400" i="0" dirty="0">
                <a:effectLst/>
                <a:latin typeface="Comic Sans MS" panose="030F0702030302020204" pitchFamily="66" charset="0"/>
              </a:rPr>
              <a:t>Since the collected data may be in an undesired format, unorganized, or extremely large, further steps are needed to enhance its quality. The three common steps for preprocessing data are formatting, cleaning, and sampling.</a:t>
            </a:r>
            <a:endParaRPr lang="en-US" sz="2400" i="1" dirty="0">
              <a:effectLst/>
              <a:latin typeface="Comic Sans MS" panose="030F0702030302020204" pitchFamily="66" charset="0"/>
            </a:endParaRPr>
          </a:p>
          <a:p>
            <a:pPr algn="just"/>
            <a:endParaRPr lang="en-US" sz="2400" i="1" dirty="0">
              <a:effectLst/>
              <a:latin typeface="Comic Sans MS" panose="030F0702030302020204" pitchFamily="66" charset="0"/>
            </a:endParaRPr>
          </a:p>
          <a:p>
            <a:pPr algn="just"/>
            <a:r>
              <a:rPr lang="en-US" sz="2400" i="0" dirty="0">
                <a:effectLst/>
                <a:latin typeface="Comic Sans MS" panose="030F0702030302020204" pitchFamily="66" charset="0"/>
              </a:rPr>
              <a:t>Data preparation (also referred to as “data preprocessing”) is the process of transforming raw data so that data scientists and analysts can run it through machine learning algorithms to uncover insights or make predictions.</a:t>
            </a:r>
            <a:endParaRPr lang="en-IN" sz="2400" dirty="0">
              <a:latin typeface="Comic Sans MS" panose="030F0702030302020204"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1283160" y="-145196"/>
            <a:ext cx="1855970" cy="3042971"/>
          </a:xfrm>
          <a:prstGeom prst="corner">
            <a:avLst>
              <a:gd name="adj1" fmla="val 16120"/>
              <a:gd name="adj2" fmla="val 16110"/>
            </a:avLst>
          </a:prstGeom>
          <a:solidFill>
            <a:srgbClr val="AC770D"/>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1172311" y="103084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3. Choose a ML model</a:t>
            </a:r>
            <a:endParaRPr lang="en-IN" sz="3600" dirty="0">
              <a:latin typeface="Comic Sans MS" panose="030F0702030302020204" pitchFamily="66" charset="0"/>
            </a:endParaRPr>
          </a:p>
        </p:txBody>
      </p:sp>
      <p:sp>
        <p:nvSpPr>
          <p:cNvPr id="4" name="TextBox 2"/>
          <p:cNvSpPr txBox="1"/>
          <p:nvPr/>
        </p:nvSpPr>
        <p:spPr>
          <a:xfrm>
            <a:off x="4949394" y="1166842"/>
            <a:ext cx="6070294"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111111"/>
                </a:solidFill>
                <a:latin typeface="Comic Sans MS" panose="030F0702030302020204" pitchFamily="66" charset="0"/>
              </a:rPr>
              <a:t>For different purpose, different ML models are available. So it depends on the need that which ML model must be selected.</a:t>
            </a:r>
            <a:endParaRPr lang="en-US" sz="2400" dirty="0">
              <a:solidFill>
                <a:srgbClr val="111111"/>
              </a:solidFill>
              <a:latin typeface="Comic Sans MS" panose="030F0702030302020204" pitchFamily="66" charset="0"/>
            </a:endParaRPr>
          </a:p>
          <a:p>
            <a:pPr algn="just"/>
            <a:endParaRPr lang="en-US" sz="2400" dirty="0">
              <a:solidFill>
                <a:srgbClr val="111111"/>
              </a:solidFill>
              <a:latin typeface="Comic Sans MS" panose="030F0702030302020204" pitchFamily="66" charset="0"/>
            </a:endParaRPr>
          </a:p>
          <a:p>
            <a:pPr algn="just"/>
            <a:r>
              <a:rPr lang="en-US" sz="2400" dirty="0">
                <a:solidFill>
                  <a:srgbClr val="111111"/>
                </a:solidFill>
                <a:latin typeface="Comic Sans MS" panose="030F0702030302020204" pitchFamily="66" charset="0"/>
              </a:rPr>
              <a:t>The choice of ML model to be selected depends </a:t>
            </a:r>
            <a:r>
              <a:rPr lang="en-US" sz="2400" b="0" i="0" dirty="0">
                <a:solidFill>
                  <a:srgbClr val="111111"/>
                </a:solidFill>
                <a:effectLst/>
                <a:latin typeface="Comic Sans MS" panose="030F0702030302020204" pitchFamily="66" charset="0"/>
              </a:rPr>
              <a:t>on many factors like the problem statement and the kind of output you want, type and size of the data, the available computational time, number of features, and observations in the data, etc.</a:t>
            </a:r>
            <a:endParaRPr lang="en-IN" sz="2400" dirty="0">
              <a:latin typeface="Comic Sans MS" panose="030F0702030302020204" pitchFamily="6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73758" y="-593500"/>
            <a:ext cx="1855970" cy="3042971"/>
          </a:xfrm>
          <a:prstGeom prst="corner">
            <a:avLst>
              <a:gd name="adj1" fmla="val 16120"/>
              <a:gd name="adj2" fmla="val 16110"/>
            </a:avLst>
          </a:prstGeom>
          <a:solidFill>
            <a:srgbClr val="AD6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73069" y="54190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4. Train the model</a:t>
            </a:r>
            <a:endParaRPr lang="en-IN" sz="3600" dirty="0">
              <a:latin typeface="Comic Sans MS" panose="030F0702030302020204" pitchFamily="66" charset="0"/>
            </a:endParaRPr>
          </a:p>
        </p:txBody>
      </p:sp>
      <p:sp>
        <p:nvSpPr>
          <p:cNvPr id="4" name="TextBox 2"/>
          <p:cNvSpPr txBox="1"/>
          <p:nvPr/>
        </p:nvSpPr>
        <p:spPr>
          <a:xfrm>
            <a:off x="3055774" y="1322991"/>
            <a:ext cx="8402198"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16191F"/>
                </a:solidFill>
                <a:effectLst/>
                <a:latin typeface="Comic Sans MS" panose="030F0702030302020204" pitchFamily="66" charset="0"/>
              </a:rPr>
              <a:t>The process of training an ML model involves providing an ML algorithm (that is, the </a:t>
            </a:r>
            <a:r>
              <a:rPr lang="en-US" sz="2400" b="0" i="1" dirty="0">
                <a:solidFill>
                  <a:srgbClr val="16191F"/>
                </a:solidFill>
                <a:effectLst/>
                <a:latin typeface="Comic Sans MS" panose="030F0702030302020204" pitchFamily="66" charset="0"/>
              </a:rPr>
              <a:t>learning algorithm</a:t>
            </a:r>
            <a:r>
              <a:rPr lang="en-US" sz="2400" b="0" i="0" dirty="0">
                <a:solidFill>
                  <a:srgbClr val="16191F"/>
                </a:solidFill>
                <a:effectLst/>
                <a:latin typeface="Comic Sans MS" panose="030F0702030302020204" pitchFamily="66" charset="0"/>
              </a:rPr>
              <a:t>) with training data to learn from. </a:t>
            </a:r>
            <a:endParaRPr lang="en-US" sz="2400" b="0" i="0" dirty="0">
              <a:solidFill>
                <a:srgbClr val="16191F"/>
              </a:solidFill>
              <a:effectLst/>
              <a:latin typeface="Comic Sans MS" panose="030F0702030302020204" pitchFamily="66" charset="0"/>
            </a:endParaRPr>
          </a:p>
          <a:p>
            <a:pPr algn="just"/>
            <a:endParaRPr lang="en-US" sz="2400" dirty="0">
              <a:solidFill>
                <a:srgbClr val="16191F"/>
              </a:solidFill>
              <a:latin typeface="Comic Sans MS" panose="030F0702030302020204" pitchFamily="66" charset="0"/>
            </a:endParaRPr>
          </a:p>
          <a:p>
            <a:pPr algn="just"/>
            <a:r>
              <a:rPr lang="en-US" sz="2400" dirty="0">
                <a:solidFill>
                  <a:srgbClr val="16191F"/>
                </a:solidFill>
                <a:latin typeface="Comic Sans MS" panose="030F0702030302020204" pitchFamily="66" charset="0"/>
              </a:rPr>
              <a:t>L</a:t>
            </a:r>
            <a:r>
              <a:rPr lang="en-US" sz="2400" b="0" i="0" dirty="0">
                <a:solidFill>
                  <a:srgbClr val="16191F"/>
                </a:solidFill>
                <a:effectLst/>
                <a:latin typeface="Comic Sans MS" panose="030F0702030302020204" pitchFamily="66" charset="0"/>
              </a:rPr>
              <a:t>et's say that you want to train an ML model to predict if an email is spam or not spam. </a:t>
            </a:r>
            <a:endParaRPr lang="en-US" sz="2400" b="0" i="0" dirty="0">
              <a:solidFill>
                <a:srgbClr val="16191F"/>
              </a:solidFill>
              <a:effectLst/>
              <a:latin typeface="Comic Sans MS" panose="030F0702030302020204" pitchFamily="66" charset="0"/>
            </a:endParaRPr>
          </a:p>
          <a:p>
            <a:pPr algn="just"/>
            <a:r>
              <a:rPr lang="en-US" sz="2400" b="0" i="0" dirty="0">
                <a:solidFill>
                  <a:srgbClr val="16191F"/>
                </a:solidFill>
                <a:effectLst/>
                <a:latin typeface="Comic Sans MS" panose="030F0702030302020204" pitchFamily="66" charset="0"/>
              </a:rPr>
              <a:t>You would provide ML model with training data that contains emails for which you know the target (that is, a label that tells whether an email is spam or not spam). Then the model should be trained by using this data, resulting in a model that attempts to predict whether new email will be spam or not spam.</a:t>
            </a:r>
            <a:endParaRPr lang="en-US" sz="2400" b="0" i="0" dirty="0">
              <a:solidFill>
                <a:srgbClr val="16191F"/>
              </a:solidFill>
              <a:effectLst/>
              <a:latin typeface="Comic Sans MS" panose="030F0702030302020204"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730359" y="-519356"/>
            <a:ext cx="1855970" cy="3042971"/>
          </a:xfrm>
          <a:prstGeom prst="corner">
            <a:avLst>
              <a:gd name="adj1" fmla="val 16120"/>
              <a:gd name="adj2" fmla="val 16110"/>
            </a:avLst>
          </a:prstGeom>
          <a:solidFill>
            <a:srgbClr val="AF52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619510" y="656689"/>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5. Evaluate the model</a:t>
            </a:r>
            <a:endParaRPr lang="en-IN" sz="3600" dirty="0">
              <a:latin typeface="Comic Sans MS" panose="030F0702030302020204" pitchFamily="66" charset="0"/>
            </a:endParaRPr>
          </a:p>
        </p:txBody>
      </p:sp>
      <p:sp>
        <p:nvSpPr>
          <p:cNvPr id="4" name="TextBox 2"/>
          <p:cNvSpPr txBox="1"/>
          <p:nvPr/>
        </p:nvSpPr>
        <p:spPr>
          <a:xfrm>
            <a:off x="3636429" y="1640983"/>
            <a:ext cx="7590622"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i="0" dirty="0">
                <a:solidFill>
                  <a:srgbClr val="212529"/>
                </a:solidFill>
                <a:effectLst/>
                <a:latin typeface="Comic Sans MS" panose="030F0702030302020204" pitchFamily="66" charset="0"/>
              </a:rPr>
              <a:t>Model evaluation is a method of assessing the correctness of models on test data. The test data consists of data points that have not been seen by the model before. </a:t>
            </a:r>
            <a:endParaRPr lang="en-US" sz="2400" i="0" dirty="0">
              <a:solidFill>
                <a:srgbClr val="212529"/>
              </a:solidFill>
              <a:effectLst/>
              <a:latin typeface="Comic Sans MS" panose="030F0702030302020204" pitchFamily="66" charset="0"/>
            </a:endParaRPr>
          </a:p>
          <a:p>
            <a:pPr algn="just"/>
            <a:endParaRPr lang="en-US" sz="2400" dirty="0">
              <a:solidFill>
                <a:srgbClr val="212529"/>
              </a:solidFill>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There are two methods of evaluating models in data science, Hold-Out and Cross-Validation. </a:t>
            </a:r>
            <a:endParaRPr lang="en-US" sz="2400" i="0" dirty="0">
              <a:solidFill>
                <a:srgbClr val="000000"/>
              </a:solidFill>
              <a:effectLst/>
              <a:latin typeface="Comic Sans MS" panose="030F0702030302020204" pitchFamily="66" charset="0"/>
            </a:endParaRPr>
          </a:p>
          <a:p>
            <a:pPr algn="just"/>
            <a:r>
              <a:rPr lang="en-US" sz="2400" i="0" dirty="0">
                <a:solidFill>
                  <a:srgbClr val="000000"/>
                </a:solidFill>
                <a:effectLst/>
                <a:latin typeface="Comic Sans MS" panose="030F0702030302020204" pitchFamily="66" charset="0"/>
              </a:rPr>
              <a:t>To avoid overfitting, both methods use a test set (not seen by the model) to evaluate model performance.</a:t>
            </a:r>
            <a:endParaRPr lang="en-IN" sz="2400" dirty="0">
              <a:latin typeface="Comic Sans MS" panose="030F07020303020202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679381" y="-337920"/>
            <a:ext cx="1855970" cy="3042971"/>
          </a:xfrm>
          <a:prstGeom prst="corner">
            <a:avLst>
              <a:gd name="adj1" fmla="val 16120"/>
              <a:gd name="adj2" fmla="val 16110"/>
            </a:avLst>
          </a:prstGeom>
          <a:solidFill>
            <a:srgbClr val="B143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a:p>
        </p:txBody>
      </p:sp>
      <p:sp>
        <p:nvSpPr>
          <p:cNvPr id="3" name="TextBox 4"/>
          <p:cNvSpPr txBox="1"/>
          <p:nvPr/>
        </p:nvSpPr>
        <p:spPr>
          <a:xfrm>
            <a:off x="568532" y="838125"/>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6. Parameter Tuning</a:t>
            </a:r>
            <a:endParaRPr lang="en-IN" sz="3600" dirty="0">
              <a:latin typeface="Comic Sans MS" panose="030F0702030302020204" pitchFamily="66" charset="0"/>
            </a:endParaRPr>
          </a:p>
        </p:txBody>
      </p:sp>
      <p:sp>
        <p:nvSpPr>
          <p:cNvPr id="4" name="TextBox 2"/>
          <p:cNvSpPr txBox="1"/>
          <p:nvPr/>
        </p:nvSpPr>
        <p:spPr>
          <a:xfrm>
            <a:off x="3866126" y="335142"/>
            <a:ext cx="7432223" cy="55399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dirty="0">
              <a:solidFill>
                <a:srgbClr val="000000"/>
              </a:solidFill>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Each model has its own sets of parameters that need to be tuned to get optimal output. </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For every model, our goal is to minimize the error or say to have predictions as close as possible to actual values. This is one of the cores or say the major objective of hyperparameter tuning.</a:t>
            </a:r>
            <a:endParaRPr lang="en-US" sz="2400" b="0" i="0" dirty="0">
              <a:solidFill>
                <a:srgbClr val="000000"/>
              </a:solidFill>
              <a:effectLst/>
              <a:latin typeface="Comic Sans MS" panose="030F0702030302020204" pitchFamily="66" charset="0"/>
            </a:endParaRPr>
          </a:p>
          <a:p>
            <a:pPr algn="just"/>
            <a:endParaRPr lang="en-US" sz="2400" b="0" i="0" dirty="0">
              <a:solidFill>
                <a:srgbClr val="000000"/>
              </a:solidFill>
              <a:effectLst/>
              <a:latin typeface="Comic Sans MS" panose="030F0702030302020204" pitchFamily="66" charset="0"/>
            </a:endParaRPr>
          </a:p>
          <a:p>
            <a:pPr algn="just"/>
            <a:r>
              <a:rPr lang="en-US" sz="2400" b="0" i="0" dirty="0">
                <a:solidFill>
                  <a:srgbClr val="000000"/>
                </a:solidFill>
                <a:effectLst/>
                <a:latin typeface="Comic Sans MS" panose="030F0702030302020204" pitchFamily="66" charset="0"/>
              </a:rPr>
              <a:t>There are following three approaches to Hyperparameter tuning:</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Manual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Random Search</a:t>
            </a:r>
            <a:endParaRPr lang="en-US" sz="2400" b="0" i="0" dirty="0">
              <a:solidFill>
                <a:srgbClr val="000000"/>
              </a:solidFill>
              <a:effectLst/>
              <a:latin typeface="Comic Sans MS" panose="030F0702030302020204" pitchFamily="66" charset="0"/>
            </a:endParaRPr>
          </a:p>
          <a:p>
            <a:pPr algn="just">
              <a:buFont typeface="Arial" panose="020B0604020202020204" pitchFamily="34" charset="0"/>
              <a:buChar char="•"/>
            </a:pPr>
            <a:r>
              <a:rPr lang="en-US" sz="2400" b="0" i="0" dirty="0">
                <a:solidFill>
                  <a:srgbClr val="000000"/>
                </a:solidFill>
                <a:effectLst/>
                <a:latin typeface="Comic Sans MS" panose="030F0702030302020204" pitchFamily="66" charset="0"/>
              </a:rPr>
              <a:t>Grid Search</a:t>
            </a:r>
            <a:endParaRPr lang="en-US" sz="2400" b="0" i="0" dirty="0">
              <a:solidFill>
                <a:srgbClr val="000000"/>
              </a:solidFill>
              <a:effectLst/>
              <a:latin typeface="Comic Sans MS" panose="030F0702030302020204" pitchFamily="66"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p:cNvSpPr/>
          <p:nvPr/>
        </p:nvSpPr>
        <p:spPr>
          <a:xfrm rot="5400000">
            <a:off x="934107" y="-34091"/>
            <a:ext cx="1855970" cy="3042971"/>
          </a:xfrm>
          <a:prstGeom prst="corner">
            <a:avLst>
              <a:gd name="adj1" fmla="val 16120"/>
              <a:gd name="adj2" fmla="val 16110"/>
            </a:avLst>
          </a:prstGeom>
          <a:solidFill>
            <a:srgbClr val="B43500"/>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 name="TextBox 4"/>
          <p:cNvSpPr txBox="1"/>
          <p:nvPr/>
        </p:nvSpPr>
        <p:spPr>
          <a:xfrm>
            <a:off x="823258" y="1141954"/>
            <a:ext cx="3042972"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3600" dirty="0">
                <a:latin typeface="Comic Sans MS" panose="030F0702030302020204" pitchFamily="66" charset="0"/>
              </a:rPr>
              <a:t>7. Make predictions </a:t>
            </a:r>
            <a:endParaRPr lang="en-IN" sz="3600" dirty="0">
              <a:latin typeface="Comic Sans MS" panose="030F0702030302020204" pitchFamily="66" charset="0"/>
            </a:endParaRPr>
          </a:p>
        </p:txBody>
      </p:sp>
      <p:sp>
        <p:nvSpPr>
          <p:cNvPr id="4" name="TextBox 2"/>
          <p:cNvSpPr txBox="1"/>
          <p:nvPr/>
        </p:nvSpPr>
        <p:spPr>
          <a:xfrm>
            <a:off x="3902233" y="151784"/>
            <a:ext cx="7466509"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Comic Sans MS" panose="030F0702030302020204" pitchFamily="66" charset="0"/>
              </a:rPr>
              <a:t>“Prediction” refers to the output of an </a:t>
            </a:r>
            <a:r>
              <a:rPr lang="en-US" sz="2400" b="0" i="0" u="none" strike="noStrike" dirty="0">
                <a:effectLst/>
                <a:latin typeface="Comic Sans MS" panose="030F0702030302020204" pitchFamily="66" charset="0"/>
              </a:rPr>
              <a:t>algorithm</a:t>
            </a:r>
            <a:r>
              <a:rPr lang="en-US" sz="2400" b="0" i="0" dirty="0">
                <a:effectLst/>
                <a:latin typeface="Comic Sans MS" panose="030F0702030302020204" pitchFamily="66" charset="0"/>
              </a:rPr>
              <a:t> after it has been </a:t>
            </a:r>
            <a:r>
              <a:rPr lang="en-US" sz="2400" b="0" i="0" u="none" strike="noStrike" dirty="0">
                <a:effectLst/>
                <a:latin typeface="Comic Sans MS" panose="030F0702030302020204" pitchFamily="66" charset="0"/>
              </a:rPr>
              <a:t>trained</a:t>
            </a:r>
            <a:r>
              <a:rPr lang="en-US" sz="2400" b="0" i="0" dirty="0">
                <a:effectLst/>
                <a:latin typeface="Comic Sans MS" panose="030F0702030302020204" pitchFamily="66" charset="0"/>
              </a:rPr>
              <a:t> on a historical dataset.</a:t>
            </a:r>
            <a:endParaRPr lang="en-US" sz="2400" b="0" i="0" dirty="0">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Machine learning has two main goals: </a:t>
            </a:r>
            <a:endParaRPr lang="en-US" sz="2400" b="0" i="0" dirty="0">
              <a:solidFill>
                <a:srgbClr val="222222"/>
              </a:solidFill>
              <a:effectLst/>
              <a:latin typeface="Comic Sans MS" panose="030F0702030302020204" pitchFamily="66" charset="0"/>
            </a:endParaRPr>
          </a:p>
          <a:p>
            <a:pPr algn="just"/>
            <a:r>
              <a:rPr lang="en-US" sz="2400" b="0" i="1" dirty="0">
                <a:solidFill>
                  <a:srgbClr val="222222"/>
                </a:solidFill>
                <a:effectLst/>
                <a:latin typeface="Comic Sans MS" panose="030F0702030302020204" pitchFamily="66" charset="0"/>
              </a:rPr>
              <a:t>prediction</a:t>
            </a:r>
            <a:r>
              <a:rPr lang="en-US" sz="2400" b="0" i="0" dirty="0">
                <a:solidFill>
                  <a:srgbClr val="222222"/>
                </a:solidFill>
                <a:effectLst/>
                <a:latin typeface="Comic Sans MS" panose="030F0702030302020204" pitchFamily="66" charset="0"/>
              </a:rPr>
              <a:t> and </a:t>
            </a:r>
            <a:r>
              <a:rPr lang="en-US" sz="2400" b="0" i="1" dirty="0">
                <a:solidFill>
                  <a:srgbClr val="222222"/>
                </a:solidFill>
                <a:effectLst/>
                <a:latin typeface="Comic Sans MS" panose="030F0702030302020204" pitchFamily="66" charset="0"/>
              </a:rPr>
              <a:t>inference</a:t>
            </a:r>
            <a:r>
              <a:rPr lang="en-US" sz="2400" b="0" i="0" dirty="0">
                <a:solidFill>
                  <a:srgbClr val="222222"/>
                </a:solidFill>
                <a:effectLst/>
                <a:latin typeface="Comic Sans MS" panose="030F0702030302020204" pitchFamily="66" charset="0"/>
              </a:rPr>
              <a:t>.</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After you have a model, you can use that model to generate predictions which means to give your model the inputs it has never seen before and obtain the answer the model has predicted.</a:t>
            </a:r>
            <a:endParaRPr lang="en-US" sz="2400" b="0" i="0" dirty="0">
              <a:solidFill>
                <a:srgbClr val="222222"/>
              </a:solidFill>
              <a:effectLst/>
              <a:latin typeface="Comic Sans MS" panose="030F0702030302020204" pitchFamily="66" charset="0"/>
            </a:endParaRPr>
          </a:p>
          <a:p>
            <a:pPr algn="just"/>
            <a:endParaRPr lang="en-US" sz="2400" b="0" i="0" dirty="0">
              <a:effectLst/>
              <a:latin typeface="Comic Sans MS" panose="030F0702030302020204" pitchFamily="66" charset="0"/>
            </a:endParaRPr>
          </a:p>
          <a:p>
            <a:pPr algn="just"/>
            <a:r>
              <a:rPr lang="en-US" sz="2400" b="0" i="0" dirty="0">
                <a:solidFill>
                  <a:srgbClr val="222222"/>
                </a:solidFill>
                <a:effectLst/>
                <a:latin typeface="Comic Sans MS" panose="030F0702030302020204" pitchFamily="66" charset="0"/>
              </a:rPr>
              <a:t>In addition to making predictions on new data, you can use machine-learning models to better understand the relationships between the input features and the output target which is known as inference.</a:t>
            </a:r>
            <a:endParaRPr lang="en-US" sz="2400" b="0" i="0" dirty="0">
              <a:effectLst/>
              <a:latin typeface="Comic Sans MS" panose="030F0702030302020204" pitchFamily="66" charset="0"/>
            </a:endParaRPr>
          </a:p>
          <a:p>
            <a:pPr algn="just"/>
            <a:endParaRPr lang="en-IN" sz="2400" dirty="0">
              <a:latin typeface="Comic Sans MS" panose="030F0702030302020204"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5520" y="535901"/>
            <a:ext cx="6176691" cy="57861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Traffic Alerts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Social Media</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Transportation and Commuting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Products Recommendations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Virtual Personal Assistants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Self Driving Cars</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Dynamic Pricing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Google Translate</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Online Video Streaming</a:t>
            </a:r>
            <a:endParaRPr lang="en-IN" sz="3200" b="0" i="0" dirty="0">
              <a:solidFill>
                <a:srgbClr val="425268"/>
              </a:solidFill>
              <a:effectLst/>
              <a:latin typeface="Comic Sans MS" panose="030F0702030302020204" pitchFamily="66" charset="0"/>
            </a:endParaRPr>
          </a:p>
          <a:p>
            <a:pPr algn="l">
              <a:buFont typeface="Arial" panose="020B0604020202020204" pitchFamily="34" charset="0"/>
              <a:buChar char="•"/>
            </a:pPr>
            <a:r>
              <a:rPr lang="en-IN" sz="3200" b="0" i="0" u="none" strike="noStrike" dirty="0">
                <a:solidFill>
                  <a:srgbClr val="425268"/>
                </a:solidFill>
                <a:effectLst/>
                <a:latin typeface="Comic Sans MS" panose="030F0702030302020204" pitchFamily="66" charset="0"/>
              </a:rPr>
              <a:t>Fraud Detection</a:t>
            </a:r>
            <a:endParaRPr lang="en-IN" sz="3200" b="0" i="0" dirty="0">
              <a:solidFill>
                <a:srgbClr val="425268"/>
              </a:solidFill>
              <a:effectLst/>
              <a:latin typeface="Comic Sans MS" panose="030F0702030302020204" pitchFamily="66" charset="0"/>
            </a:endParaRPr>
          </a:p>
          <a:p>
            <a:pPr algn="l"/>
            <a:r>
              <a:rPr lang="en-IN" sz="3200" b="0" i="0" dirty="0">
                <a:solidFill>
                  <a:srgbClr val="425268"/>
                </a:solidFill>
                <a:effectLst/>
                <a:latin typeface="Comic Sans MS" panose="030F0702030302020204" pitchFamily="66" charset="0"/>
              </a:rPr>
              <a:t> </a:t>
            </a:r>
            <a:endParaRPr lang="en-IN" sz="3200" b="0" i="0" dirty="0">
              <a:solidFill>
                <a:srgbClr val="425268"/>
              </a:solidFill>
              <a:effectLst/>
              <a:latin typeface="Comic Sans MS" panose="030F0702030302020204" pitchFamily="66" charset="0"/>
            </a:endParaRPr>
          </a:p>
          <a:p>
            <a:endParaRPr lang="en-IN" dirty="0"/>
          </a:p>
        </p:txBody>
      </p:sp>
      <p:sp>
        <p:nvSpPr>
          <p:cNvPr id="3" name="Flowchart: Off-page Connector 2"/>
          <p:cNvSpPr/>
          <p:nvPr/>
        </p:nvSpPr>
        <p:spPr>
          <a:xfrm>
            <a:off x="809788" y="659841"/>
            <a:ext cx="3822853" cy="4869455"/>
          </a:xfrm>
          <a:prstGeom prst="flowChartOffpageConnector">
            <a:avLst/>
          </a:prstGeom>
          <a:solidFill>
            <a:srgbClr val="43526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4400" dirty="0">
                <a:latin typeface="Comic Sans MS" panose="030F0702030302020204" pitchFamily="66" charset="0"/>
              </a:rPr>
              <a:t>Applications </a:t>
            </a:r>
            <a:endParaRPr lang="en-IN" sz="4400" dirty="0">
              <a:latin typeface="Comic Sans MS" panose="030F0702030302020204" pitchFamily="66" charset="0"/>
            </a:endParaRPr>
          </a:p>
          <a:p>
            <a:pPr algn="ctr"/>
            <a:r>
              <a:rPr lang="en-IN" sz="4400" dirty="0">
                <a:latin typeface="Comic Sans MS" panose="030F0702030302020204" pitchFamily="66" charset="0"/>
              </a:rPr>
              <a:t>Of</a:t>
            </a:r>
            <a:endParaRPr lang="en-IN" sz="4400" dirty="0">
              <a:latin typeface="Comic Sans MS" panose="030F0702030302020204" pitchFamily="66" charset="0"/>
            </a:endParaRPr>
          </a:p>
          <a:p>
            <a:pPr algn="ctr"/>
            <a:r>
              <a:rPr lang="en-IN" sz="4400" dirty="0">
                <a:latin typeface="Comic Sans MS" panose="030F0702030302020204" pitchFamily="66" charset="0"/>
              </a:rPr>
              <a:t> ML</a:t>
            </a:r>
            <a:endParaRPr lang="en-IN" sz="4400" dirty="0">
              <a:latin typeface="Comic Sans MS" panose="030F0702030302020204"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1850" y="1007110"/>
            <a:ext cx="4412615" cy="5354320"/>
          </a:xfrm>
          <a:prstGeom prst="rect">
            <a:avLst/>
          </a:prstGeom>
          <a:noFill/>
        </p:spPr>
        <p:txBody>
          <a:bodyPr wrap="square" rtlCol="0" anchor="t">
            <a:spAutoFit/>
          </a:bodyPr>
          <a:p>
            <a:r>
              <a:rPr lang="en-US" dirty="0">
                <a:sym typeface="+mn-ea"/>
              </a:rPr>
              <a:t>Data </a:t>
            </a:r>
            <a:r>
              <a:rPr lang="en-US" dirty="0" err="1">
                <a:sym typeface="+mn-ea"/>
              </a:rPr>
              <a:t>lickage</a:t>
            </a:r>
            <a:endParaRPr lang="en-US" dirty="0"/>
          </a:p>
          <a:p>
            <a:r>
              <a:rPr lang="en-US" dirty="0">
                <a:sym typeface="+mn-ea"/>
              </a:rPr>
              <a:t>Train test split</a:t>
            </a:r>
            <a:endParaRPr lang="en-US" dirty="0"/>
          </a:p>
          <a:p>
            <a:r>
              <a:rPr lang="en-US" dirty="0">
                <a:sym typeface="+mn-ea"/>
              </a:rPr>
              <a:t>Overfitting, underfitting ,</a:t>
            </a:r>
            <a:r>
              <a:rPr lang="en-US" dirty="0" err="1">
                <a:sym typeface="+mn-ea"/>
              </a:rPr>
              <a:t>genraliszed model</a:t>
            </a:r>
            <a:endParaRPr lang="en-US" dirty="0"/>
          </a:p>
          <a:p>
            <a:r>
              <a:rPr lang="en-US" dirty="0">
                <a:sym typeface="+mn-ea"/>
              </a:rPr>
              <a:t>Bias , variance, </a:t>
            </a:r>
            <a:endParaRPr lang="en-US" dirty="0"/>
          </a:p>
          <a:p>
            <a:r>
              <a:rPr lang="en-US" dirty="0">
                <a:sym typeface="+mn-ea"/>
              </a:rPr>
              <a:t>Bias variance tradeoff</a:t>
            </a:r>
            <a:endParaRPr lang="en-US" dirty="0"/>
          </a:p>
          <a:p>
            <a:r>
              <a:rPr lang="en-US" dirty="0">
                <a:sym typeface="+mn-ea"/>
              </a:rPr>
              <a:t>Hyper parameter tuning</a:t>
            </a:r>
            <a:endParaRPr lang="en-US" dirty="0"/>
          </a:p>
          <a:p>
            <a:r>
              <a:rPr lang="en-US" dirty="0">
                <a:sym typeface="+mn-ea"/>
              </a:rPr>
              <a:t>Model </a:t>
            </a:r>
            <a:r>
              <a:rPr lang="en-US" dirty="0" err="1">
                <a:sym typeface="+mn-ea"/>
              </a:rPr>
              <a:t>trainig</a:t>
            </a:r>
            <a:endParaRPr lang="en-US" dirty="0"/>
          </a:p>
          <a:p>
            <a:r>
              <a:rPr lang="en-US" dirty="0">
                <a:sym typeface="+mn-ea"/>
              </a:rPr>
              <a:t>Models</a:t>
            </a:r>
            <a:endParaRPr lang="en-US" dirty="0"/>
          </a:p>
          <a:p>
            <a:r>
              <a:rPr lang="en-US" dirty="0">
                <a:sym typeface="+mn-ea"/>
              </a:rPr>
              <a:t>Cost </a:t>
            </a:r>
            <a:r>
              <a:rPr lang="en-US" dirty="0" err="1">
                <a:sym typeface="+mn-ea"/>
              </a:rPr>
              <a:t>funtions/loss functions</a:t>
            </a:r>
            <a:r>
              <a:rPr lang="en-US" dirty="0">
                <a:sym typeface="+mn-ea"/>
              </a:rPr>
              <a:t> </a:t>
            </a:r>
            <a:endParaRPr lang="en-US" dirty="0"/>
          </a:p>
          <a:p>
            <a:r>
              <a:rPr lang="en-US" dirty="0">
                <a:sym typeface="+mn-ea"/>
              </a:rPr>
              <a:t>Error </a:t>
            </a:r>
            <a:r>
              <a:rPr lang="en-US" dirty="0" err="1">
                <a:sym typeface="+mn-ea"/>
              </a:rPr>
              <a:t>funtions</a:t>
            </a:r>
            <a:endParaRPr lang="en-IN" dirty="0"/>
          </a:p>
          <a:p>
            <a:r>
              <a:rPr lang="en-IN" dirty="0">
                <a:sym typeface="+mn-ea"/>
              </a:rPr>
              <a:t>Features</a:t>
            </a:r>
            <a:endParaRPr lang="en-IN" dirty="0"/>
          </a:p>
          <a:p>
            <a:r>
              <a:rPr lang="en-IN" dirty="0">
                <a:sym typeface="+mn-ea"/>
              </a:rPr>
              <a:t>Predictions</a:t>
            </a:r>
            <a:endParaRPr lang="en-IN" dirty="0"/>
          </a:p>
          <a:p>
            <a:r>
              <a:rPr lang="en-IN" dirty="0">
                <a:sym typeface="+mn-ea"/>
              </a:rPr>
              <a:t>Target variable</a:t>
            </a:r>
            <a:endParaRPr lang="en-IN" dirty="0"/>
          </a:p>
          <a:p>
            <a:r>
              <a:rPr lang="en-IN" dirty="0" err="1">
                <a:sym typeface="+mn-ea"/>
              </a:rPr>
              <a:t>Lab</a:t>
            </a:r>
            <a:r>
              <a:rPr lang="en-US" altLang="en-IN" dirty="0" err="1">
                <a:sym typeface="+mn-ea"/>
              </a:rPr>
              <a:t>el/unlabel data</a:t>
            </a:r>
            <a:endParaRPr lang="en-US" altLang="en-IN" dirty="0" err="1">
              <a:sym typeface="+mn-ea"/>
            </a:endParaRPr>
          </a:p>
          <a:p>
            <a:r>
              <a:rPr lang="en-IN" dirty="0"/>
              <a:t>Assumptions</a:t>
            </a:r>
            <a:r>
              <a:rPr lang="en-US" altLang="en-IN" dirty="0"/>
              <a:t> of Linear regression</a:t>
            </a:r>
            <a:endParaRPr lang="en-US" altLang="en-IN" dirty="0"/>
          </a:p>
          <a:p>
            <a:r>
              <a:rPr lang="en-IN" dirty="0"/>
              <a:t>Feature Selection</a:t>
            </a:r>
            <a:endParaRPr lang="en-US" altLang="en-IN" dirty="0"/>
          </a:p>
          <a:p>
            <a:r>
              <a:rPr lang="en-IN" dirty="0"/>
              <a:t>Multicollinearity</a:t>
            </a:r>
            <a:endParaRPr lang="en-IN" dirty="0"/>
          </a:p>
          <a:p>
            <a:r>
              <a:rPr lang="en-US" dirty="0">
                <a:sym typeface="+mn-ea"/>
              </a:rPr>
              <a:t> </a:t>
            </a:r>
            <a:endParaRPr lang="en-US" dirty="0"/>
          </a:p>
          <a:p>
            <a:r>
              <a:rPr lang="en-US">
                <a:sym typeface="+mn-ea"/>
              </a:rPr>
              <a:t>Imbalance </a:t>
            </a:r>
            <a:r>
              <a:rPr lang="en-US" dirty="0">
                <a:sym typeface="+mn-ea"/>
              </a:rPr>
              <a:t>, </a:t>
            </a:r>
            <a:r>
              <a:rPr lang="en-US">
                <a:sym typeface="+mn-ea"/>
              </a:rPr>
              <a:t>balance  data</a:t>
            </a:r>
            <a:endParaRPr lang="en-US">
              <a:sym typeface="+mn-ea"/>
            </a:endParaRPr>
          </a:p>
        </p:txBody>
      </p:sp>
      <p:sp>
        <p:nvSpPr>
          <p:cNvPr id="3" name="Text Box 2"/>
          <p:cNvSpPr txBox="1"/>
          <p:nvPr/>
        </p:nvSpPr>
        <p:spPr>
          <a:xfrm>
            <a:off x="831850" y="320675"/>
            <a:ext cx="6096000" cy="368300"/>
          </a:xfrm>
          <a:prstGeom prst="rect">
            <a:avLst/>
          </a:prstGeom>
          <a:noFill/>
        </p:spPr>
        <p:txBody>
          <a:bodyPr wrap="square" rtlCol="0" anchor="t">
            <a:spAutoFit/>
          </a:bodyPr>
          <a:p>
            <a:r>
              <a:rPr lang="en-US" dirty="0">
                <a:sym typeface="+mn-ea"/>
              </a:rPr>
              <a:t>Termonolgies in ML</a:t>
            </a:r>
            <a:endParaRPr lang="en-US">
              <a:sym typeface="+mn-ea"/>
            </a:endParaRPr>
          </a:p>
        </p:txBody>
      </p:sp>
      <p:sp>
        <p:nvSpPr>
          <p:cNvPr id="4" name="Text Box 3"/>
          <p:cNvSpPr txBox="1"/>
          <p:nvPr/>
        </p:nvSpPr>
        <p:spPr>
          <a:xfrm>
            <a:off x="5384165" y="688975"/>
            <a:ext cx="6120130" cy="526224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Correlation</a:t>
            </a:r>
            <a:endParaRPr sz="1600" b="1"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Evaluation Metrics </a:t>
            </a:r>
            <a:endParaRPr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learning rate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y=β0 +β1 X</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best Fit Line</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dependent or target variable or y or label data</a:t>
            </a: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independent variable or X or features or predictor of Y</a:t>
            </a:r>
            <a:endParaRPr lang="en-US" sz="1600" b="1" i="0">
              <a:solidFill>
                <a:srgbClr val="273239"/>
              </a:solidFill>
              <a:latin typeface="Nunito"/>
              <a:ea typeface="Nunito"/>
            </a:endParaRPr>
          </a:p>
          <a:p>
            <a:pPr marL="0" indent="0" algn="l" fontAlgn="base">
              <a:spcBef>
                <a:spcPct val="0"/>
              </a:spcBef>
              <a:spcAft>
                <a:spcPct val="0"/>
              </a:spcAft>
            </a:pPr>
            <a:endParaRPr lang="en-US" sz="1600" b="1" i="0">
              <a:solidFill>
                <a:srgbClr val="273239"/>
              </a:solidFill>
              <a:latin typeface="Nunito"/>
              <a:ea typeface="Nunito"/>
            </a:endParaRPr>
          </a:p>
          <a:p>
            <a:pPr marL="0" indent="0" algn="l" fontAlgn="base">
              <a:spcBef>
                <a:spcPct val="0"/>
              </a:spcBef>
              <a:spcAft>
                <a:spcPct val="0"/>
              </a:spcAft>
            </a:pPr>
            <a:r>
              <a:rPr lang="en-US" sz="1600" b="1" i="0">
                <a:solidFill>
                  <a:srgbClr val="273239"/>
                </a:solidFill>
                <a:latin typeface="Nunito"/>
                <a:ea typeface="Nunito"/>
              </a:rPr>
              <a:t>^yi=θ1+θ2xi</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θ1: intercept </a:t>
            </a:r>
            <a:endParaRPr lang="en-US" sz="1600" b="1" i="0">
              <a:solidFill>
                <a:srgbClr val="273239"/>
              </a:solidFill>
              <a:latin typeface="Nunito"/>
              <a:ea typeface="Nunito"/>
            </a:endParaRPr>
          </a:p>
          <a:p>
            <a:pPr marL="0" indent="457200" algn="l" fontAlgn="base">
              <a:spcBef>
                <a:spcPct val="0"/>
              </a:spcBef>
              <a:spcAft>
                <a:spcPct val="0"/>
              </a:spcAft>
            </a:pPr>
            <a:r>
              <a:rPr lang="en-US" sz="1600" b="1" i="0">
                <a:solidFill>
                  <a:srgbClr val="273239"/>
                </a:solidFill>
                <a:latin typeface="Nunito"/>
                <a:ea typeface="Nunito"/>
              </a:rPr>
              <a:t>θ2: coefficient of x </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0" lvl="0" indent="0" algn="l" fontAlgn="base">
              <a:spcBef>
                <a:spcPct val="0"/>
              </a:spcBef>
              <a:spcAft>
                <a:spcPct val="0"/>
              </a:spcAft>
            </a:pPr>
            <a:r>
              <a:rPr lang="en-US" sz="1600" b="1" i="0">
                <a:solidFill>
                  <a:srgbClr val="273239"/>
                </a:solidFill>
                <a:latin typeface="Nunito"/>
                <a:ea typeface="Nunito"/>
              </a:rPr>
              <a:t>Gradient Descent </a:t>
            </a:r>
            <a:endParaRPr lang="en-US" sz="1600" b="1" i="0">
              <a:solidFill>
                <a:srgbClr val="273239"/>
              </a:solidFill>
              <a:latin typeface="Nunito"/>
              <a:ea typeface="Nunito"/>
            </a:endParaRPr>
          </a:p>
          <a:p>
            <a:pPr marL="0" lvl="0" indent="457200" algn="l" fontAlgn="base">
              <a:spcBef>
                <a:spcPct val="0"/>
              </a:spcBef>
              <a:spcAft>
                <a:spcPct val="0"/>
              </a:spcAft>
            </a:pPr>
            <a:r>
              <a:rPr lang="en-US" sz="1600" b="1" i="0">
                <a:solidFill>
                  <a:srgbClr val="273239"/>
                </a:solidFill>
                <a:latin typeface="Nunito"/>
                <a:ea typeface="Nunito"/>
              </a:rPr>
              <a:t>A gradient is nothing but a derivative that defines the effects on outputs of the function with a little bit of variation in inputs.</a:t>
            </a:r>
            <a:endParaRPr lang="en-US" sz="1600" b="1" i="0">
              <a:solidFill>
                <a:srgbClr val="273239"/>
              </a:solidFill>
              <a:latin typeface="Nunito"/>
              <a:ea typeface="Nunito"/>
            </a:endParaRPr>
          </a:p>
          <a:p>
            <a:pPr marL="0" lvl="0" indent="0" algn="l" fontAlgn="base">
              <a:spcBef>
                <a:spcPct val="0"/>
              </a:spcBef>
              <a:spcAft>
                <a:spcPct val="0"/>
              </a:spcAft>
            </a:pPr>
            <a:endParaRPr lang="en-US" sz="1600" b="1" i="0">
              <a:solidFill>
                <a:srgbClr val="273239"/>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https://www.geeksforgeeks.org/ml-linear-regression/</a:t>
            </a:r>
            <a:endParaRPr lang="en-US" sz="1600" b="1" i="0">
              <a:solidFill>
                <a:srgbClr val="00B0F0"/>
              </a:solidFill>
              <a:latin typeface="Nunito"/>
              <a:ea typeface="Nunito"/>
            </a:endParaRPr>
          </a:p>
          <a:p>
            <a:pPr marL="285750" lvl="0" indent="-285750" algn="l" fontAlgn="base">
              <a:spcBef>
                <a:spcPct val="0"/>
              </a:spcBef>
              <a:spcAft>
                <a:spcPct val="0"/>
              </a:spcAft>
              <a:buFont typeface="Arial" panose="020B0604020202020204" pitchFamily="34" charset="0"/>
              <a:buChar char="•"/>
            </a:pPr>
            <a:r>
              <a:rPr lang="en-US" sz="1600" b="1" i="0">
                <a:solidFill>
                  <a:srgbClr val="00B0F0"/>
                </a:solidFill>
                <a:latin typeface="Nunito"/>
                <a:ea typeface="Nunito"/>
              </a:rPr>
              <a:t>https://www.analyticsvidhya.com/blog/2021/10/everything-you-need-to-know-about-linear-regression/</a:t>
            </a:r>
            <a:endParaRPr lang="en-US" sz="1600" b="1" i="0">
              <a:solidFill>
                <a:srgbClr val="00B0F0"/>
              </a:solidFill>
              <a:latin typeface="Nunito"/>
              <a:ea typeface="Nunito"/>
            </a:endParaRPr>
          </a:p>
          <a:p>
            <a:pPr marL="0" indent="0" algn="l" fontAlgn="base">
              <a:spcBef>
                <a:spcPct val="0"/>
              </a:spcBef>
              <a:spcAft>
                <a:spcPct val="0"/>
              </a:spcAft>
            </a:pPr>
            <a:endParaRPr lang="en-US" sz="1600" b="1" i="0">
              <a:solidFill>
                <a:srgbClr val="00B0F0"/>
              </a:solidFill>
              <a:latin typeface="Nunito"/>
              <a:ea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6380" y="1128395"/>
            <a:ext cx="4064000" cy="2306955"/>
          </a:xfrm>
          <a:prstGeom prst="rect">
            <a:avLst/>
          </a:prstGeom>
          <a:noFill/>
        </p:spPr>
        <p:txBody>
          <a:bodyPr wrap="square" rtlCol="0">
            <a:spAutoFit/>
          </a:bodyPr>
          <a:p>
            <a:r>
              <a:rPr lang="en-US"/>
              <a:t>supervised Learning</a:t>
            </a:r>
            <a:endParaRPr lang="en-US"/>
          </a:p>
          <a:p>
            <a:pPr indent="457200"/>
            <a:r>
              <a:rPr lang="en-US"/>
              <a:t>Regressions</a:t>
            </a:r>
            <a:endParaRPr lang="en-US"/>
          </a:p>
          <a:p>
            <a:pPr marL="457200" lvl="1" indent="457200"/>
            <a:r>
              <a:rPr lang="en-US"/>
              <a:t>Linear Regression</a:t>
            </a:r>
            <a:endParaRPr lang="en-US"/>
          </a:p>
          <a:p>
            <a:pPr marL="457200" lvl="1" indent="0"/>
            <a:r>
              <a:rPr lang="en-US"/>
              <a:t>Classification </a:t>
            </a:r>
            <a:endParaRPr lang="en-US"/>
          </a:p>
          <a:p>
            <a:pPr marL="457200" lvl="1" indent="457200"/>
            <a:r>
              <a:rPr lang="en-US"/>
              <a:t>Logistic Regression</a:t>
            </a:r>
            <a:endParaRPr lang="en-US"/>
          </a:p>
          <a:p>
            <a:pPr marL="457200" lvl="1" indent="0"/>
            <a:endParaRPr lang="en-US"/>
          </a:p>
          <a:p>
            <a:pPr marL="457200" lvl="1" indent="0"/>
            <a:endParaRPr lang="en-US"/>
          </a:p>
          <a:p>
            <a:pPr indent="457200"/>
            <a:r>
              <a:rPr lang="en-US"/>
              <a:t> </a:t>
            </a:r>
            <a:endParaRPr lang="en-US"/>
          </a:p>
        </p:txBody>
      </p:sp>
      <p:sp>
        <p:nvSpPr>
          <p:cNvPr id="3" name="Text Box 2"/>
          <p:cNvSpPr txBox="1"/>
          <p:nvPr/>
        </p:nvSpPr>
        <p:spPr>
          <a:xfrm>
            <a:off x="639445" y="3130868"/>
            <a:ext cx="5080000" cy="1076325"/>
          </a:xfrm>
          <a:prstGeom prst="rect">
            <a:avLst/>
          </a:prstGeom>
        </p:spPr>
        <p:txBody>
          <a:bodyPr>
            <a:spAutoFit/>
          </a:bodyPr>
          <a:p>
            <a:pPr marL="0" indent="0">
              <a:spcBef>
                <a:spcPct val="0"/>
              </a:spcBef>
              <a:spcAft>
                <a:spcPct val="0"/>
              </a:spcAft>
            </a:pPr>
            <a:r>
              <a:rPr sz="1600" b="0" i="0">
                <a:solidFill>
                  <a:srgbClr val="333333"/>
                </a:solidFill>
                <a:latin typeface="Tomorrow"/>
                <a:ea typeface="Tomorrow"/>
              </a:rPr>
              <a:t>Introduction to ML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ML Modeling Flow</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Prametric and Non Parametric Algorithm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Types of ML</a:t>
            </a:r>
            <a:endParaRPr sz="1600" b="0" i="0">
              <a:solidFill>
                <a:srgbClr val="333333"/>
              </a:solidFill>
              <a:latin typeface="Tomorrow"/>
              <a:ea typeface="Tomo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1225" y="532765"/>
            <a:ext cx="5080000" cy="405638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EDA   </a:t>
            </a:r>
            <a:endParaRPr sz="2500" b="0" i="0">
              <a:solidFill>
                <a:srgbClr val="333333"/>
              </a:solidFill>
              <a:latin typeface="Tomorrow"/>
              <a:ea typeface="Tomorrow"/>
            </a:endParaRPr>
          </a:p>
          <a:p>
            <a:pPr marL="285750" indent="-285750">
              <a:spcBef>
                <a:spcPts val="1000"/>
              </a:spcBef>
              <a:spcAft>
                <a:spcPts val="500"/>
              </a:spcAft>
              <a:buFont typeface="Arial" panose="020B0604020202020204" pitchFamily="34" charset="0"/>
              <a:buChar char="•"/>
            </a:pPr>
            <a:r>
              <a:rPr sz="2400" b="0" i="0">
                <a:solidFill>
                  <a:srgbClr val="333333"/>
                </a:solidFill>
                <a:latin typeface="Tomorrow"/>
                <a:ea typeface="Tomorrow"/>
              </a:rPr>
              <a:t>EDA-Info,shape</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Missing Values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Outliers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Handling Skewness</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Data Encoding</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Scaling -Normalization and Standardization</a:t>
            </a:r>
            <a:endParaRPr sz="2400" b="0" i="0">
              <a:solidFill>
                <a:srgbClr val="333333"/>
              </a:solidFill>
              <a:latin typeface="Tomorrow"/>
              <a:ea typeface="Tomorrow"/>
            </a:endParaRPr>
          </a:p>
          <a:p>
            <a:pPr marL="285750" indent="-285750">
              <a:spcBef>
                <a:spcPct val="0"/>
              </a:spcBef>
              <a:spcAft>
                <a:spcPct val="0"/>
              </a:spcAft>
              <a:buFont typeface="Arial" panose="020B0604020202020204" pitchFamily="34" charset="0"/>
              <a:buChar char="•"/>
            </a:pPr>
            <a:r>
              <a:rPr sz="2400" b="0" i="0">
                <a:solidFill>
                  <a:srgbClr val="333333"/>
                </a:solidFill>
                <a:latin typeface="Tomorrow"/>
                <a:ea typeface="Tomorrow"/>
              </a:rPr>
              <a:t>Feature Engineering</a:t>
            </a:r>
            <a:endParaRPr sz="2400" b="0" i="0">
              <a:solidFill>
                <a:srgbClr val="333333"/>
              </a:solidFill>
              <a:latin typeface="Tomorrow"/>
              <a:ea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1108" y="0"/>
            <a:ext cx="8369784" cy="6056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machine learning probl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017" y="660400"/>
            <a:ext cx="10225383" cy="4697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5994"/>
            <a:ext cx="12204810" cy="5323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typ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652" y="141535"/>
            <a:ext cx="7331627" cy="5493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9409</Words>
  <Application>WPS Presentation</Application>
  <PresentationFormat>Widescreen</PresentationFormat>
  <Paragraphs>276</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Nunito</vt:lpstr>
      <vt:lpstr>Tomorrow</vt:lpstr>
      <vt:lpstr>Custom</vt:lpstr>
      <vt:lpstr>Machine learning</vt:lpstr>
      <vt:lpstr>PowerPoint 演示文稿</vt:lpstr>
      <vt:lpstr>ML </vt:lpstr>
      <vt:lpstr>PowerPoint 演示文稿</vt:lpstr>
      <vt:lpstr>PowerPoint 演示文稿</vt:lpstr>
      <vt:lpstr>PowerPoint 演示文稿</vt:lpstr>
      <vt:lpstr>PowerPoint 演示文稿</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30</cp:revision>
  <dcterms:created xsi:type="dcterms:W3CDTF">2024-09-27T03:26:00Z</dcterms:created>
  <dcterms:modified xsi:type="dcterms:W3CDTF">2024-11-16T03:19:33Z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E07DFBD72D5B4A44AD99445A3A253858_12</vt:lpwstr>
  </property>
  <property fmtid="{D5CDD505-2E9C-101B-9397-08002B2CF9AE}" pid="4" name="KSOProductBuildVer">
    <vt:lpwstr>1033-12.2.0.18911</vt:lpwstr>
  </property>
</Properties>
</file>